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41" r:id="rId2"/>
    <p:sldId id="280" r:id="rId3"/>
    <p:sldId id="282" r:id="rId4"/>
    <p:sldId id="285" r:id="rId5"/>
    <p:sldId id="286" r:id="rId6"/>
    <p:sldId id="287" r:id="rId7"/>
    <p:sldId id="288" r:id="rId8"/>
    <p:sldId id="289" r:id="rId9"/>
    <p:sldId id="290" r:id="rId10"/>
    <p:sldId id="292" r:id="rId11"/>
    <p:sldId id="302" r:id="rId12"/>
    <p:sldId id="303" r:id="rId13"/>
    <p:sldId id="305" r:id="rId14"/>
    <p:sldId id="306" r:id="rId15"/>
    <p:sldId id="307" r:id="rId16"/>
    <p:sldId id="308" r:id="rId17"/>
    <p:sldId id="309" r:id="rId18"/>
    <p:sldId id="310" r:id="rId19"/>
    <p:sldId id="311" r:id="rId20"/>
    <p:sldId id="312" r:id="rId21"/>
    <p:sldId id="313" r:id="rId22"/>
    <p:sldId id="314" r:id="rId23"/>
    <p:sldId id="315" r:id="rId24"/>
    <p:sldId id="317" r:id="rId25"/>
    <p:sldId id="318" r:id="rId26"/>
    <p:sldId id="319" r:id="rId27"/>
    <p:sldId id="321" r:id="rId28"/>
    <p:sldId id="342" r:id="rId29"/>
    <p:sldId id="322" r:id="rId30"/>
    <p:sldId id="345" r:id="rId31"/>
    <p:sldId id="347" r:id="rId32"/>
    <p:sldId id="348" r:id="rId33"/>
    <p:sldId id="349" r:id="rId34"/>
    <p:sldId id="346" r:id="rId35"/>
    <p:sldId id="340" r:id="rId3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134" y="-2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6431F9-BAF8-4A42-AFDE-2FC05D1C6CF4}" type="datetimeFigureOut">
              <a:rPr lang="es-ES" smtClean="0"/>
              <a:t>29/05/2012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403360-9BB7-4C14-9DEA-C62F90BFDC26}" type="slidenum">
              <a:rPr lang="es-ES" smtClean="0"/>
              <a:t>‹Nº›</a:t>
            </a:fld>
            <a:endParaRPr lang="es-ES"/>
          </a:p>
        </p:txBody>
      </p:sp>
    </p:spTree>
    <p:extLst>
      <p:ext uri="{BB962C8B-B14F-4D97-AF65-F5344CB8AC3E}">
        <p14:creationId xmlns:p14="http://schemas.microsoft.com/office/powerpoint/2010/main" val="3028667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47B51585-D0CA-4ED4-99BA-BE262EE8608B}" type="slidenum">
              <a:rPr lang="en-GB" sz="1200"/>
              <a:pPr eaLnBrk="1" hangingPunct="1"/>
              <a:t>2</a:t>
            </a:fld>
            <a:endParaRPr lang="en-GB" sz="1200"/>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DC52FBA8-B194-4F5F-935E-E67BBB7BBD39}" type="slidenum">
              <a:rPr lang="en-GB" sz="1200"/>
              <a:pPr eaLnBrk="1" hangingPunct="1"/>
              <a:t>11</a:t>
            </a:fld>
            <a:endParaRPr lang="en-GB"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068F7F0B-DF0D-4ABD-B347-2F4B1CDA3BE1}" type="slidenum">
              <a:rPr lang="en-GB" sz="1200"/>
              <a:pPr eaLnBrk="1" hangingPunct="1"/>
              <a:t>12</a:t>
            </a:fld>
            <a:endParaRPr lang="en-GB"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641C9CAA-CD46-403E-996B-5553C12324F4}" type="slidenum">
              <a:rPr lang="en-GB" sz="1200"/>
              <a:pPr eaLnBrk="1" hangingPunct="1"/>
              <a:t>13</a:t>
            </a:fld>
            <a:endParaRPr lang="en-GB"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F7441B68-F52B-49C7-AE14-73E1C0AFFE08}" type="slidenum">
              <a:rPr lang="en-GB" sz="1200"/>
              <a:pPr eaLnBrk="1" hangingPunct="1"/>
              <a:t>14</a:t>
            </a:fld>
            <a:endParaRPr lang="en-GB"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0C5CA1FC-6264-4606-AB73-BF97ABA46E96}" type="slidenum">
              <a:rPr lang="en-GB" sz="1200"/>
              <a:pPr eaLnBrk="1" hangingPunct="1"/>
              <a:t>15</a:t>
            </a:fld>
            <a:endParaRPr lang="en-GB"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341975AC-3D71-4CD1-A882-672C9A8D152B}" type="slidenum">
              <a:rPr lang="en-GB" sz="1200"/>
              <a:pPr eaLnBrk="1" hangingPunct="1"/>
              <a:t>16</a:t>
            </a:fld>
            <a:endParaRPr lang="en-GB" sz="120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43660FCF-A5E2-45C3-8618-28D85C648035}" type="slidenum">
              <a:rPr lang="en-GB" sz="1200"/>
              <a:pPr eaLnBrk="1" hangingPunct="1"/>
              <a:t>17</a:t>
            </a:fld>
            <a:endParaRPr lang="en-GB" sz="12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201F560A-1ED8-40F6-8321-9EE860FF0966}" type="slidenum">
              <a:rPr lang="en-GB" sz="1200"/>
              <a:pPr eaLnBrk="1" hangingPunct="1"/>
              <a:t>18</a:t>
            </a:fld>
            <a:endParaRPr lang="en-GB"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B15AA47F-F56A-479C-8911-D1D08C0AF50C}" type="slidenum">
              <a:rPr lang="en-GB" sz="1200"/>
              <a:pPr eaLnBrk="1" hangingPunct="1"/>
              <a:t>19</a:t>
            </a:fld>
            <a:endParaRPr lang="en-GB"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0FB94E28-268F-4C4A-94F1-0D84A64D6123}" type="slidenum">
              <a:rPr lang="en-GB" sz="1200"/>
              <a:pPr eaLnBrk="1" hangingPunct="1"/>
              <a:t>20</a:t>
            </a:fld>
            <a:endParaRPr lang="en-GB"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B0E8580A-2A7A-43C1-8209-409BDB1FB322}" type="slidenum">
              <a:rPr lang="en-GB" sz="1200"/>
              <a:pPr eaLnBrk="1" hangingPunct="1"/>
              <a:t>3</a:t>
            </a:fld>
            <a:endParaRPr lang="en-GB"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797558F5-543D-4049-9646-8A1FF91E9A1F}" type="slidenum">
              <a:rPr lang="en-GB" sz="1200"/>
              <a:pPr eaLnBrk="1" hangingPunct="1"/>
              <a:t>4</a:t>
            </a:fld>
            <a:endParaRPr lang="en-GB" sz="12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299CCE13-37E9-4E72-9EF4-9D10FC25664E}" type="slidenum">
              <a:rPr lang="en-GB" sz="1200"/>
              <a:pPr eaLnBrk="1" hangingPunct="1"/>
              <a:t>5</a:t>
            </a:fld>
            <a:endParaRPr lang="en-GB"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BEE99948-A949-4A12-AD4E-B6FDF88D524D}" type="slidenum">
              <a:rPr lang="en-GB" sz="1200"/>
              <a:pPr eaLnBrk="1" hangingPunct="1"/>
              <a:t>6</a:t>
            </a:fld>
            <a:endParaRPr lang="en-GB" sz="12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984CE54B-B3D6-44BC-B607-62367EFD9712}" type="slidenum">
              <a:rPr lang="en-GB" sz="1200"/>
              <a:pPr eaLnBrk="1" hangingPunct="1"/>
              <a:t>7</a:t>
            </a:fld>
            <a:endParaRPr lang="en-GB"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051176F5-F756-43AF-8337-EA0DA690FE7D}" type="slidenum">
              <a:rPr lang="en-GB" sz="1200"/>
              <a:pPr eaLnBrk="1" hangingPunct="1"/>
              <a:t>8</a:t>
            </a:fld>
            <a:endParaRPr lang="en-GB"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C73C7F59-F9D6-47C4-B92C-44466368A7B8}" type="slidenum">
              <a:rPr lang="en-GB" sz="1200"/>
              <a:pPr eaLnBrk="1" hangingPunct="1"/>
              <a:t>9</a:t>
            </a:fld>
            <a:endParaRPr lang="en-GB"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smtClean="0">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fld id="{A479A201-4542-4274-9889-107BA361215B}" type="slidenum">
              <a:rPr lang="en-GB" sz="1200"/>
              <a:pPr eaLnBrk="1" hangingPunct="1"/>
              <a:t>10</a:t>
            </a:fld>
            <a:endParaRPr lang="en-GB" sz="120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6B399AB8-F4BD-4DD2-A713-2D0610BDBF53}" type="datetimeFigureOut">
              <a:rPr lang="es-ES" smtClean="0"/>
              <a:t>29/05/2012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C19879A-CE2A-4FD3-8B4B-C92E196CFD3F}" type="slidenum">
              <a:rPr lang="es-ES" smtClean="0"/>
              <a:t>‹Nº›</a:t>
            </a:fld>
            <a:endParaRPr lang="es-ES"/>
          </a:p>
        </p:txBody>
      </p:sp>
    </p:spTree>
    <p:extLst>
      <p:ext uri="{BB962C8B-B14F-4D97-AF65-F5344CB8AC3E}">
        <p14:creationId xmlns:p14="http://schemas.microsoft.com/office/powerpoint/2010/main" val="663877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6B399AB8-F4BD-4DD2-A713-2D0610BDBF53}" type="datetimeFigureOut">
              <a:rPr lang="es-ES" smtClean="0"/>
              <a:t>29/05/2012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C19879A-CE2A-4FD3-8B4B-C92E196CFD3F}" type="slidenum">
              <a:rPr lang="es-ES" smtClean="0"/>
              <a:t>‹Nº›</a:t>
            </a:fld>
            <a:endParaRPr lang="es-ES"/>
          </a:p>
        </p:txBody>
      </p:sp>
    </p:spTree>
    <p:extLst>
      <p:ext uri="{BB962C8B-B14F-4D97-AF65-F5344CB8AC3E}">
        <p14:creationId xmlns:p14="http://schemas.microsoft.com/office/powerpoint/2010/main" val="602318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6B399AB8-F4BD-4DD2-A713-2D0610BDBF53}" type="datetimeFigureOut">
              <a:rPr lang="es-ES" smtClean="0"/>
              <a:t>29/05/2012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C19879A-CE2A-4FD3-8B4B-C92E196CFD3F}" type="slidenum">
              <a:rPr lang="es-ES" smtClean="0"/>
              <a:t>‹Nº›</a:t>
            </a:fld>
            <a:endParaRPr lang="es-ES"/>
          </a:p>
        </p:txBody>
      </p:sp>
    </p:spTree>
    <p:extLst>
      <p:ext uri="{BB962C8B-B14F-4D97-AF65-F5344CB8AC3E}">
        <p14:creationId xmlns:p14="http://schemas.microsoft.com/office/powerpoint/2010/main" val="2159291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6B399AB8-F4BD-4DD2-A713-2D0610BDBF53}" type="datetimeFigureOut">
              <a:rPr lang="es-ES" smtClean="0"/>
              <a:t>29/05/2012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C19879A-CE2A-4FD3-8B4B-C92E196CFD3F}" type="slidenum">
              <a:rPr lang="es-ES" smtClean="0"/>
              <a:t>‹Nº›</a:t>
            </a:fld>
            <a:endParaRPr lang="es-ES"/>
          </a:p>
        </p:txBody>
      </p:sp>
    </p:spTree>
    <p:extLst>
      <p:ext uri="{BB962C8B-B14F-4D97-AF65-F5344CB8AC3E}">
        <p14:creationId xmlns:p14="http://schemas.microsoft.com/office/powerpoint/2010/main" val="1047371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B399AB8-F4BD-4DD2-A713-2D0610BDBF53}" type="datetimeFigureOut">
              <a:rPr lang="es-ES" smtClean="0"/>
              <a:t>29/05/2012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C19879A-CE2A-4FD3-8B4B-C92E196CFD3F}" type="slidenum">
              <a:rPr lang="es-ES" smtClean="0"/>
              <a:t>‹Nº›</a:t>
            </a:fld>
            <a:endParaRPr lang="es-ES"/>
          </a:p>
        </p:txBody>
      </p:sp>
    </p:spTree>
    <p:extLst>
      <p:ext uri="{BB962C8B-B14F-4D97-AF65-F5344CB8AC3E}">
        <p14:creationId xmlns:p14="http://schemas.microsoft.com/office/powerpoint/2010/main" val="1058744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6B399AB8-F4BD-4DD2-A713-2D0610BDBF53}" type="datetimeFigureOut">
              <a:rPr lang="es-ES" smtClean="0"/>
              <a:t>29/05/2012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C19879A-CE2A-4FD3-8B4B-C92E196CFD3F}" type="slidenum">
              <a:rPr lang="es-ES" smtClean="0"/>
              <a:t>‹Nº›</a:t>
            </a:fld>
            <a:endParaRPr lang="es-ES"/>
          </a:p>
        </p:txBody>
      </p:sp>
    </p:spTree>
    <p:extLst>
      <p:ext uri="{BB962C8B-B14F-4D97-AF65-F5344CB8AC3E}">
        <p14:creationId xmlns:p14="http://schemas.microsoft.com/office/powerpoint/2010/main" val="359965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6B399AB8-F4BD-4DD2-A713-2D0610BDBF53}" type="datetimeFigureOut">
              <a:rPr lang="es-ES" smtClean="0"/>
              <a:t>29/05/2012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BC19879A-CE2A-4FD3-8B4B-C92E196CFD3F}" type="slidenum">
              <a:rPr lang="es-ES" smtClean="0"/>
              <a:t>‹Nº›</a:t>
            </a:fld>
            <a:endParaRPr lang="es-ES"/>
          </a:p>
        </p:txBody>
      </p:sp>
    </p:spTree>
    <p:extLst>
      <p:ext uri="{BB962C8B-B14F-4D97-AF65-F5344CB8AC3E}">
        <p14:creationId xmlns:p14="http://schemas.microsoft.com/office/powerpoint/2010/main" val="558470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6B399AB8-F4BD-4DD2-A713-2D0610BDBF53}" type="datetimeFigureOut">
              <a:rPr lang="es-ES" smtClean="0"/>
              <a:t>29/05/2012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BC19879A-CE2A-4FD3-8B4B-C92E196CFD3F}" type="slidenum">
              <a:rPr lang="es-ES" smtClean="0"/>
              <a:t>‹Nº›</a:t>
            </a:fld>
            <a:endParaRPr lang="es-ES"/>
          </a:p>
        </p:txBody>
      </p:sp>
    </p:spTree>
    <p:extLst>
      <p:ext uri="{BB962C8B-B14F-4D97-AF65-F5344CB8AC3E}">
        <p14:creationId xmlns:p14="http://schemas.microsoft.com/office/powerpoint/2010/main" val="3233217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B399AB8-F4BD-4DD2-A713-2D0610BDBF53}" type="datetimeFigureOut">
              <a:rPr lang="es-ES" smtClean="0"/>
              <a:t>29/05/2012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BC19879A-CE2A-4FD3-8B4B-C92E196CFD3F}" type="slidenum">
              <a:rPr lang="es-ES" smtClean="0"/>
              <a:t>‹Nº›</a:t>
            </a:fld>
            <a:endParaRPr lang="es-ES"/>
          </a:p>
        </p:txBody>
      </p:sp>
    </p:spTree>
    <p:extLst>
      <p:ext uri="{BB962C8B-B14F-4D97-AF65-F5344CB8AC3E}">
        <p14:creationId xmlns:p14="http://schemas.microsoft.com/office/powerpoint/2010/main" val="404886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B399AB8-F4BD-4DD2-A713-2D0610BDBF53}" type="datetimeFigureOut">
              <a:rPr lang="es-ES" smtClean="0"/>
              <a:t>29/05/2012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C19879A-CE2A-4FD3-8B4B-C92E196CFD3F}" type="slidenum">
              <a:rPr lang="es-ES" smtClean="0"/>
              <a:t>‹Nº›</a:t>
            </a:fld>
            <a:endParaRPr lang="es-ES"/>
          </a:p>
        </p:txBody>
      </p:sp>
    </p:spTree>
    <p:extLst>
      <p:ext uri="{BB962C8B-B14F-4D97-AF65-F5344CB8AC3E}">
        <p14:creationId xmlns:p14="http://schemas.microsoft.com/office/powerpoint/2010/main" val="101565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B399AB8-F4BD-4DD2-A713-2D0610BDBF53}" type="datetimeFigureOut">
              <a:rPr lang="es-ES" smtClean="0"/>
              <a:t>29/05/2012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C19879A-CE2A-4FD3-8B4B-C92E196CFD3F}" type="slidenum">
              <a:rPr lang="es-ES" smtClean="0"/>
              <a:t>‹Nº›</a:t>
            </a:fld>
            <a:endParaRPr lang="es-ES"/>
          </a:p>
        </p:txBody>
      </p:sp>
    </p:spTree>
    <p:extLst>
      <p:ext uri="{BB962C8B-B14F-4D97-AF65-F5344CB8AC3E}">
        <p14:creationId xmlns:p14="http://schemas.microsoft.com/office/powerpoint/2010/main" val="1237765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99AB8-F4BD-4DD2-A713-2D0610BDBF53}" type="datetimeFigureOut">
              <a:rPr lang="es-ES" smtClean="0"/>
              <a:t>29/05/2012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9879A-CE2A-4FD3-8B4B-C92E196CFD3F}" type="slidenum">
              <a:rPr lang="es-ES" smtClean="0"/>
              <a:t>‹Nº›</a:t>
            </a:fld>
            <a:endParaRPr lang="es-ES"/>
          </a:p>
        </p:txBody>
      </p:sp>
      <p:pic>
        <p:nvPicPr>
          <p:cNvPr id="7"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l="-6535" t="-3922" r="-13072" b="-4358"/>
          <a:stretch>
            <a:fillRect/>
          </a:stretch>
        </p:blipFill>
        <p:spPr bwMode="auto">
          <a:xfrm>
            <a:off x="-180975" y="-327025"/>
            <a:ext cx="3278188" cy="741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084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jpeg"/><Relationship Id="rId1" Type="http://schemas.openxmlformats.org/officeDocument/2006/relationships/slideLayout" Target="../slideLayouts/slideLayout1.xml"/><Relationship Id="rId5" Type="http://schemas.openxmlformats.org/officeDocument/2006/relationships/image" Target="../media/image2.wmf"/><Relationship Id="rId4" Type="http://schemas.openxmlformats.org/officeDocument/2006/relationships/image" Target="../media/image1.w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l="-6535" t="-3922" r="-13072" b="-4358"/>
          <a:stretch>
            <a:fillRect/>
          </a:stretch>
        </p:blipFill>
        <p:spPr bwMode="auto">
          <a:xfrm>
            <a:off x="-180975" y="-328752"/>
            <a:ext cx="3278188" cy="741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8247" t="-11154" r="-4549" b="-10962"/>
          <a:stretch>
            <a:fillRect/>
          </a:stretch>
        </p:blipFill>
        <p:spPr bwMode="auto">
          <a:xfrm>
            <a:off x="3635896" y="2697159"/>
            <a:ext cx="4002649"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44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395536" y="260648"/>
            <a:ext cx="2848491" cy="908720"/>
          </a:xfrm>
        </p:spPr>
        <p:txBody>
          <a:bodyPr>
            <a:normAutofit/>
          </a:bodyPr>
          <a:lstStyle/>
          <a:p>
            <a:pPr algn="l"/>
            <a:r>
              <a:rPr lang="en-US" sz="3200" b="1" dirty="0">
                <a:latin typeface="Helvetica" pitchFamily="34" charset="0"/>
              </a:rPr>
              <a:t>Added </a:t>
            </a:r>
            <a:r>
              <a:rPr lang="en-US" sz="3200" b="1" dirty="0" smtClean="0">
                <a:latin typeface="Helvetica" pitchFamily="34" charset="0"/>
              </a:rPr>
              <a:t>Value </a:t>
            </a:r>
            <a:endParaRPr lang="es-ES_tradnl" sz="3200" dirty="0" smtClean="0">
              <a:latin typeface="Helvetica" pitchFamily="34" charset="0"/>
              <a:ea typeface="ＭＳ Ｐゴシック" pitchFamily="34" charset="-128"/>
            </a:endParaRPr>
          </a:p>
        </p:txBody>
      </p:sp>
      <p:sp>
        <p:nvSpPr>
          <p:cNvPr id="8" name="Rectangle 3"/>
          <p:cNvSpPr txBox="1">
            <a:spLocks noChangeArrowheads="1"/>
          </p:cNvSpPr>
          <p:nvPr/>
        </p:nvSpPr>
        <p:spPr bwMode="auto">
          <a:xfrm>
            <a:off x="2338759" y="1412776"/>
            <a:ext cx="6681953" cy="86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just" eaLnBrk="1" hangingPunct="1">
              <a:lnSpc>
                <a:spcPct val="80000"/>
              </a:lnSpc>
              <a:spcBef>
                <a:spcPct val="20000"/>
              </a:spcBef>
            </a:pPr>
            <a:r>
              <a:rPr lang="en-US" sz="1800" b="1" dirty="0" smtClean="0">
                <a:latin typeface="Helvetica" pitchFamily="34" charset="0"/>
              </a:rPr>
              <a:t>Fitnice </a:t>
            </a:r>
            <a:r>
              <a:rPr lang="en-US" sz="1800" dirty="0">
                <a:latin typeface="Helvetica" pitchFamily="34" charset="0"/>
              </a:rPr>
              <a:t>is a high-tech, comfortable and practical material; </a:t>
            </a:r>
            <a:r>
              <a:rPr lang="en-US" sz="1800" dirty="0" smtClean="0">
                <a:latin typeface="Helvetica" pitchFamily="34" charset="0"/>
              </a:rPr>
              <a:t>that furthermore </a:t>
            </a:r>
            <a:r>
              <a:rPr lang="en-US" sz="1800" b="1" dirty="0" smtClean="0">
                <a:latin typeface="Helvetica" pitchFamily="34" charset="0"/>
              </a:rPr>
              <a:t>provides </a:t>
            </a:r>
            <a:r>
              <a:rPr lang="en-US" sz="1800" b="1" dirty="0">
                <a:latin typeface="Helvetica" pitchFamily="34" charset="0"/>
              </a:rPr>
              <a:t>the regular warmth of </a:t>
            </a:r>
            <a:r>
              <a:rPr lang="en-US" sz="1800" b="1" dirty="0" smtClean="0">
                <a:latin typeface="Helvetica" pitchFamily="34" charset="0"/>
              </a:rPr>
              <a:t>fabrics.</a:t>
            </a:r>
          </a:p>
          <a:p>
            <a:pPr algn="just" eaLnBrk="1" hangingPunct="1">
              <a:lnSpc>
                <a:spcPct val="80000"/>
              </a:lnSpc>
              <a:spcBef>
                <a:spcPct val="20000"/>
              </a:spcBef>
            </a:pPr>
            <a:endParaRPr lang="en-US" sz="1800" b="1" u="sng" dirty="0">
              <a:latin typeface="Futura Lt BT" charset="0"/>
            </a:endParaRPr>
          </a:p>
          <a:p>
            <a:pPr algn="just" eaLnBrk="1" hangingPunct="1">
              <a:lnSpc>
                <a:spcPct val="80000"/>
              </a:lnSpc>
              <a:spcBef>
                <a:spcPct val="20000"/>
              </a:spcBef>
            </a:pPr>
            <a:endParaRPr lang="en-US" sz="1800" dirty="0">
              <a:latin typeface="Futura Lt BT" charset="0"/>
            </a:endParaRPr>
          </a:p>
          <a:p>
            <a:pPr algn="just" eaLnBrk="1" hangingPunct="1">
              <a:lnSpc>
                <a:spcPct val="80000"/>
              </a:lnSpc>
              <a:spcBef>
                <a:spcPct val="20000"/>
              </a:spcBef>
            </a:pPr>
            <a:endParaRPr lang="en-US" sz="1800" dirty="0" smtClean="0">
              <a:latin typeface="Helvetica" pitchFamily="34" charset="0"/>
            </a:endParaRPr>
          </a:p>
          <a:p>
            <a:pPr algn="just" eaLnBrk="1" hangingPunct="1">
              <a:lnSpc>
                <a:spcPct val="80000"/>
              </a:lnSpc>
              <a:spcBef>
                <a:spcPct val="20000"/>
              </a:spcBef>
            </a:pPr>
            <a:endParaRPr lang="en-US" sz="1800" dirty="0">
              <a:latin typeface="Helvetica" pitchFamily="34" charset="0"/>
            </a:endParaRPr>
          </a:p>
          <a:p>
            <a:pPr algn="just" eaLnBrk="1" hangingPunct="1">
              <a:lnSpc>
                <a:spcPct val="80000"/>
              </a:lnSpc>
              <a:spcBef>
                <a:spcPct val="20000"/>
              </a:spcBef>
              <a:buFontTx/>
              <a:buAutoNum type="arabicPeriod"/>
            </a:pPr>
            <a:r>
              <a:rPr lang="en-US" sz="1800" dirty="0">
                <a:latin typeface="Helvetica" pitchFamily="34" charset="0"/>
              </a:rPr>
              <a:t>Long-Lasting.</a:t>
            </a:r>
          </a:p>
          <a:p>
            <a:pPr algn="just" eaLnBrk="1" hangingPunct="1">
              <a:lnSpc>
                <a:spcPct val="80000"/>
              </a:lnSpc>
              <a:spcBef>
                <a:spcPct val="20000"/>
              </a:spcBef>
              <a:buFontTx/>
              <a:buAutoNum type="arabicPeriod"/>
            </a:pPr>
            <a:r>
              <a:rPr lang="en-US" sz="1800" dirty="0">
                <a:latin typeface="Helvetica" pitchFamily="34" charset="0"/>
              </a:rPr>
              <a:t>Easy Cleaning and Maintenance .</a:t>
            </a:r>
          </a:p>
          <a:p>
            <a:pPr algn="just" eaLnBrk="1" hangingPunct="1">
              <a:lnSpc>
                <a:spcPct val="80000"/>
              </a:lnSpc>
              <a:spcBef>
                <a:spcPct val="20000"/>
              </a:spcBef>
              <a:buFontTx/>
              <a:buAutoNum type="arabicPeriod"/>
            </a:pPr>
            <a:r>
              <a:rPr lang="en-US" sz="1800" dirty="0">
                <a:latin typeface="Helvetica" pitchFamily="34" charset="0"/>
              </a:rPr>
              <a:t>Easy to Install.</a:t>
            </a:r>
          </a:p>
          <a:p>
            <a:pPr algn="just" eaLnBrk="1" hangingPunct="1">
              <a:lnSpc>
                <a:spcPct val="80000"/>
              </a:lnSpc>
              <a:spcBef>
                <a:spcPct val="20000"/>
              </a:spcBef>
              <a:buFontTx/>
              <a:buAutoNum type="arabicPeriod"/>
            </a:pPr>
            <a:r>
              <a:rPr lang="en-US" sz="1800" dirty="0">
                <a:latin typeface="Helvetica" pitchFamily="34" charset="0"/>
              </a:rPr>
              <a:t>Trendy.</a:t>
            </a:r>
          </a:p>
          <a:p>
            <a:pPr algn="just" eaLnBrk="1" hangingPunct="1">
              <a:lnSpc>
                <a:spcPct val="80000"/>
              </a:lnSpc>
              <a:spcBef>
                <a:spcPct val="20000"/>
              </a:spcBef>
              <a:buFontTx/>
              <a:buAutoNum type="arabicPeriod"/>
            </a:pPr>
            <a:r>
              <a:rPr lang="en-US" sz="1800" dirty="0">
                <a:latin typeface="Helvetica" pitchFamily="34" charset="0"/>
              </a:rPr>
              <a:t>5 Years Warranty.</a:t>
            </a:r>
          </a:p>
          <a:p>
            <a:pPr algn="just" eaLnBrk="1" hangingPunct="1">
              <a:lnSpc>
                <a:spcPct val="80000"/>
              </a:lnSpc>
              <a:spcBef>
                <a:spcPct val="20000"/>
              </a:spcBef>
              <a:buFontTx/>
              <a:buAutoNum type="arabicPeriod"/>
            </a:pPr>
            <a:r>
              <a:rPr lang="en-US" sz="1800" dirty="0">
                <a:latin typeface="Helvetica" pitchFamily="34" charset="0"/>
              </a:rPr>
              <a:t>CE Certificate.</a:t>
            </a:r>
          </a:p>
          <a:p>
            <a:pPr algn="just" eaLnBrk="1" hangingPunct="1">
              <a:lnSpc>
                <a:spcPct val="80000"/>
              </a:lnSpc>
              <a:spcBef>
                <a:spcPct val="20000"/>
              </a:spcBef>
              <a:buFontTx/>
              <a:buAutoNum type="arabicPeriod"/>
            </a:pPr>
            <a:r>
              <a:rPr lang="en-US" sz="1800" dirty="0">
                <a:latin typeface="Helvetica" pitchFamily="34" charset="0"/>
              </a:rPr>
              <a:t>Green Certificates</a:t>
            </a:r>
          </a:p>
          <a:p>
            <a:pPr algn="just" eaLnBrk="1" hangingPunct="1">
              <a:lnSpc>
                <a:spcPct val="80000"/>
              </a:lnSpc>
              <a:spcBef>
                <a:spcPct val="20000"/>
              </a:spcBef>
              <a:buFontTx/>
              <a:buAutoNum type="arabicPeriod"/>
            </a:pPr>
            <a:r>
              <a:rPr lang="en-US" sz="1800" dirty="0">
                <a:latin typeface="Helvetica" pitchFamily="34" charset="0"/>
              </a:rPr>
              <a:t>Made in CE (100% of the manufacturer process in Spain)</a:t>
            </a:r>
          </a:p>
          <a:p>
            <a:pPr algn="just" eaLnBrk="1" hangingPunct="1">
              <a:lnSpc>
                <a:spcPct val="80000"/>
              </a:lnSpc>
              <a:spcBef>
                <a:spcPct val="20000"/>
              </a:spcBef>
              <a:buFontTx/>
              <a:buAutoNum type="arabicPeriod"/>
            </a:pPr>
            <a:endParaRPr lang="es-ES" sz="2000" dirty="0">
              <a:latin typeface="Futura Lt BT" charset="0"/>
            </a:endParaRPr>
          </a:p>
          <a:p>
            <a:pPr algn="just" eaLnBrk="1" hangingPunct="1">
              <a:lnSpc>
                <a:spcPct val="80000"/>
              </a:lnSpc>
              <a:spcBef>
                <a:spcPct val="20000"/>
              </a:spcBef>
              <a:buFontTx/>
              <a:buAutoNum type="arabicPeriod"/>
            </a:pPr>
            <a:endParaRPr lang="en-US" sz="2000" dirty="0">
              <a:latin typeface="Futura Lt BT" charset="0"/>
            </a:endParaRPr>
          </a:p>
        </p:txBody>
      </p:sp>
    </p:spTree>
    <p:extLst>
      <p:ext uri="{BB962C8B-B14F-4D97-AF65-F5344CB8AC3E}">
        <p14:creationId xmlns:p14="http://schemas.microsoft.com/office/powerpoint/2010/main" val="96695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5" end="5"/>
                                            </p:txEl>
                                          </p:spTgt>
                                        </p:tgtEl>
                                        <p:attrNameLst>
                                          <p:attrName>style.visibility</p:attrName>
                                        </p:attrNameLst>
                                      </p:cBhvr>
                                      <p:to>
                                        <p:strVal val="visible"/>
                                      </p:to>
                                    </p:set>
                                    <p:animEffect transition="in" filter="fade">
                                      <p:cBhvr>
                                        <p:cTn id="14" dur="1000"/>
                                        <p:tgtEl>
                                          <p:spTgt spid="8">
                                            <p:txEl>
                                              <p:pRg st="5" end="5"/>
                                            </p:txEl>
                                          </p:spTgt>
                                        </p:tgtEl>
                                      </p:cBhvr>
                                    </p:animEffect>
                                    <p:anim calcmode="lin" valueType="num">
                                      <p:cBhvr>
                                        <p:cTn id="1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fade">
                                      <p:cBhvr>
                                        <p:cTn id="21" dur="1000"/>
                                        <p:tgtEl>
                                          <p:spTgt spid="8">
                                            <p:txEl>
                                              <p:pRg st="6" end="6"/>
                                            </p:txEl>
                                          </p:spTgt>
                                        </p:tgtEl>
                                      </p:cBhvr>
                                    </p:animEffect>
                                    <p:anim calcmode="lin" valueType="num">
                                      <p:cBhvr>
                                        <p:cTn id="2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fade">
                                      <p:cBhvr>
                                        <p:cTn id="28" dur="1000"/>
                                        <p:tgtEl>
                                          <p:spTgt spid="8">
                                            <p:txEl>
                                              <p:pRg st="7" end="7"/>
                                            </p:txEl>
                                          </p:spTgt>
                                        </p:tgtEl>
                                      </p:cBhvr>
                                    </p:animEffect>
                                    <p:anim calcmode="lin" valueType="num">
                                      <p:cBhvr>
                                        <p:cTn id="29"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fade">
                                      <p:cBhvr>
                                        <p:cTn id="35" dur="1000"/>
                                        <p:tgtEl>
                                          <p:spTgt spid="8">
                                            <p:txEl>
                                              <p:pRg st="8" end="8"/>
                                            </p:txEl>
                                          </p:spTgt>
                                        </p:tgtEl>
                                      </p:cBhvr>
                                    </p:animEffect>
                                    <p:anim calcmode="lin" valueType="num">
                                      <p:cBhvr>
                                        <p:cTn id="36"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9" end="9"/>
                                            </p:txEl>
                                          </p:spTgt>
                                        </p:tgtEl>
                                        <p:attrNameLst>
                                          <p:attrName>style.visibility</p:attrName>
                                        </p:attrNameLst>
                                      </p:cBhvr>
                                      <p:to>
                                        <p:strVal val="visible"/>
                                      </p:to>
                                    </p:set>
                                    <p:animEffect transition="in" filter="fade">
                                      <p:cBhvr>
                                        <p:cTn id="42" dur="1000"/>
                                        <p:tgtEl>
                                          <p:spTgt spid="8">
                                            <p:txEl>
                                              <p:pRg st="9" end="9"/>
                                            </p:txEl>
                                          </p:spTgt>
                                        </p:tgtEl>
                                      </p:cBhvr>
                                    </p:animEffect>
                                    <p:anim calcmode="lin" valueType="num">
                                      <p:cBhvr>
                                        <p:cTn id="43"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10" end="10"/>
                                            </p:txEl>
                                          </p:spTgt>
                                        </p:tgtEl>
                                        <p:attrNameLst>
                                          <p:attrName>style.visibility</p:attrName>
                                        </p:attrNameLst>
                                      </p:cBhvr>
                                      <p:to>
                                        <p:strVal val="visible"/>
                                      </p:to>
                                    </p:set>
                                    <p:animEffect transition="in" filter="fade">
                                      <p:cBhvr>
                                        <p:cTn id="49" dur="1000"/>
                                        <p:tgtEl>
                                          <p:spTgt spid="8">
                                            <p:txEl>
                                              <p:pRg st="10" end="10"/>
                                            </p:txEl>
                                          </p:spTgt>
                                        </p:tgtEl>
                                      </p:cBhvr>
                                    </p:animEffect>
                                    <p:anim calcmode="lin" valueType="num">
                                      <p:cBhvr>
                                        <p:cTn id="50"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11" end="11"/>
                                            </p:txEl>
                                          </p:spTgt>
                                        </p:tgtEl>
                                        <p:attrNameLst>
                                          <p:attrName>style.visibility</p:attrName>
                                        </p:attrNameLst>
                                      </p:cBhvr>
                                      <p:to>
                                        <p:strVal val="visible"/>
                                      </p:to>
                                    </p:set>
                                    <p:animEffect transition="in" filter="fade">
                                      <p:cBhvr>
                                        <p:cTn id="56" dur="1000"/>
                                        <p:tgtEl>
                                          <p:spTgt spid="8">
                                            <p:txEl>
                                              <p:pRg st="11" end="11"/>
                                            </p:txEl>
                                          </p:spTgt>
                                        </p:tgtEl>
                                      </p:cBhvr>
                                    </p:animEffect>
                                    <p:anim calcmode="lin" valueType="num">
                                      <p:cBhvr>
                                        <p:cTn id="57" dur="1000" fill="hold"/>
                                        <p:tgtEl>
                                          <p:spTgt spid="8">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xEl>
                                              <p:pRg st="12" end="12"/>
                                            </p:txEl>
                                          </p:spTgt>
                                        </p:tgtEl>
                                        <p:attrNameLst>
                                          <p:attrName>style.visibility</p:attrName>
                                        </p:attrNameLst>
                                      </p:cBhvr>
                                      <p:to>
                                        <p:strVal val="visible"/>
                                      </p:to>
                                    </p:set>
                                    <p:animEffect transition="in" filter="fade">
                                      <p:cBhvr>
                                        <p:cTn id="63" dur="1000"/>
                                        <p:tgtEl>
                                          <p:spTgt spid="8">
                                            <p:txEl>
                                              <p:pRg st="12" end="12"/>
                                            </p:txEl>
                                          </p:spTgt>
                                        </p:tgtEl>
                                      </p:cBhvr>
                                    </p:animEffect>
                                    <p:anim calcmode="lin" valueType="num">
                                      <p:cBhvr>
                                        <p:cTn id="64" dur="1000" fill="hold"/>
                                        <p:tgtEl>
                                          <p:spTgt spid="8">
                                            <p:txEl>
                                              <p:pRg st="12" end="12"/>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GB" sz="1800"/>
          </a:p>
        </p:txBody>
      </p:sp>
      <p:pic>
        <p:nvPicPr>
          <p:cNvPr id="51202" name="Picture 7" descr="opera-pri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 y="-296028"/>
            <a:ext cx="9146688" cy="71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4"/>
          <p:cNvSpPr>
            <a:spLocks noChangeArrowheads="1"/>
          </p:cNvSpPr>
          <p:nvPr/>
        </p:nvSpPr>
        <p:spPr bwMode="auto">
          <a:xfrm>
            <a:off x="0" y="3429796"/>
            <a:ext cx="9144000" cy="1115678"/>
          </a:xfrm>
          <a:prstGeom prst="rect">
            <a:avLst/>
          </a:prstGeom>
          <a:solidFill>
            <a:srgbClr val="00121E">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491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2243" t="-10962" r="-5034" b="-11154"/>
          <a:stretch>
            <a:fillRect/>
          </a:stretch>
        </p:blipFill>
        <p:spPr bwMode="auto">
          <a:xfrm>
            <a:off x="243249" y="3501416"/>
            <a:ext cx="2377386" cy="101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6"/>
          <p:cNvSpPr>
            <a:spLocks noChangeArrowheads="1"/>
          </p:cNvSpPr>
          <p:nvPr/>
        </p:nvSpPr>
        <p:spPr bwMode="auto">
          <a:xfrm>
            <a:off x="4253326" y="3652614"/>
            <a:ext cx="46474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s-ES_tradnl" sz="3600" dirty="0" smtClean="0">
                <a:solidFill>
                  <a:schemeClr val="bg1"/>
                </a:solidFill>
                <a:latin typeface="Futura Lt BT" charset="0"/>
              </a:rPr>
              <a:t> </a:t>
            </a:r>
            <a:r>
              <a:rPr lang="es-ES_tradnl" sz="3600" dirty="0" err="1" smtClean="0">
                <a:solidFill>
                  <a:schemeClr val="bg1"/>
                </a:solidFill>
                <a:latin typeface="Futura Lt BT" charset="0"/>
              </a:rPr>
              <a:t>References</a:t>
            </a:r>
            <a:r>
              <a:rPr lang="es-ES_tradnl" sz="3600" dirty="0" smtClean="0">
                <a:solidFill>
                  <a:schemeClr val="bg1"/>
                </a:solidFill>
                <a:latin typeface="Futura Lt BT" charset="0"/>
              </a:rPr>
              <a:t> &amp; </a:t>
            </a:r>
            <a:r>
              <a:rPr lang="es-ES_tradnl" sz="3600" dirty="0" err="1" smtClean="0">
                <a:solidFill>
                  <a:schemeClr val="bg1"/>
                </a:solidFill>
                <a:latin typeface="Futura Lt BT" charset="0"/>
              </a:rPr>
              <a:t>Events</a:t>
            </a:r>
            <a:endParaRPr lang="es-ES_tradnl" sz="3600" dirty="0">
              <a:solidFill>
                <a:schemeClr val="bg1"/>
              </a:solidFill>
              <a:latin typeface="Futura Lt BT" charset="0"/>
            </a:endParaRPr>
          </a:p>
        </p:txBody>
      </p:sp>
    </p:spTree>
    <p:extLst>
      <p:ext uri="{BB962C8B-B14F-4D97-AF65-F5344CB8AC3E}">
        <p14:creationId xmlns:p14="http://schemas.microsoft.com/office/powerpoint/2010/main" val="3241829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2000"/>
                                        <p:tgtEl>
                                          <p:spTgt spid="49156"/>
                                        </p:tgtEl>
                                      </p:cBhvr>
                                    </p:animEffect>
                                  </p:childTnLst>
                                </p:cTn>
                              </p:par>
                              <p:par>
                                <p:cTn id="8" presetID="10" presetClass="entr" presetSubtype="0" fill="hold" nodeType="withEffect">
                                  <p:stCondLst>
                                    <p:cond delay="0"/>
                                  </p:stCondLst>
                                  <p:childTnLst>
                                    <p:set>
                                      <p:cBhvr>
                                        <p:cTn id="9" dur="1" fill="hold">
                                          <p:stCondLst>
                                            <p:cond delay="0"/>
                                          </p:stCondLst>
                                        </p:cTn>
                                        <p:tgtEl>
                                          <p:spTgt spid="49157"/>
                                        </p:tgtEl>
                                        <p:attrNameLst>
                                          <p:attrName>style.visibility</p:attrName>
                                        </p:attrNameLst>
                                      </p:cBhvr>
                                      <p:to>
                                        <p:strVal val="visible"/>
                                      </p:to>
                                    </p:set>
                                    <p:animEffect transition="in" filter="fade">
                                      <p:cBhvr>
                                        <p:cTn id="10" dur="2000"/>
                                        <p:tgtEl>
                                          <p:spTgt spid="49157"/>
                                        </p:tgtEl>
                                      </p:cBhvr>
                                    </p:animEffect>
                                  </p:childTnLst>
                                </p:cTn>
                              </p:par>
                              <p:par>
                                <p:cTn id="11" presetID="10" presetClass="entr" presetSubtype="0" fill="hold" nodeType="withEffect">
                                  <p:stCondLst>
                                    <p:cond delay="0"/>
                                  </p:stCondLst>
                                  <p:childTnLst>
                                    <p:set>
                                      <p:cBhvr>
                                        <p:cTn id="12" dur="1" fill="hold">
                                          <p:stCondLst>
                                            <p:cond delay="0"/>
                                          </p:stCondLst>
                                        </p:cTn>
                                        <p:tgtEl>
                                          <p:spTgt spid="49158">
                                            <p:txEl>
                                              <p:pRg st="0" end="0"/>
                                            </p:txEl>
                                          </p:spTgt>
                                        </p:tgtEl>
                                        <p:attrNameLst>
                                          <p:attrName>style.visibility</p:attrName>
                                        </p:attrNameLst>
                                      </p:cBhvr>
                                      <p:to>
                                        <p:strVal val="visible"/>
                                      </p:to>
                                    </p:set>
                                    <p:animEffect transition="in" filter="fade">
                                      <p:cBhvr>
                                        <p:cTn id="13" dur="2000"/>
                                        <p:tgtEl>
                                          <p:spTgt spid="491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3"/>
          <p:cNvSpPr txBox="1">
            <a:spLocks noChangeArrowheads="1"/>
          </p:cNvSpPr>
          <p:nvPr/>
        </p:nvSpPr>
        <p:spPr bwMode="auto">
          <a:xfrm>
            <a:off x="5495116" y="620688"/>
            <a:ext cx="353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spcBef>
                <a:spcPct val="50000"/>
              </a:spcBef>
            </a:pPr>
            <a:r>
              <a:rPr lang="es-ES" sz="1600" dirty="0">
                <a:latin typeface="Futura Lt BT" charset="0"/>
              </a:rPr>
              <a:t>HOSTELCO Stand Fitnice (Barcelona)</a:t>
            </a:r>
          </a:p>
        </p:txBody>
      </p:sp>
      <p:pic>
        <p:nvPicPr>
          <p:cNvPr id="144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961" y="1406932"/>
            <a:ext cx="5937996" cy="46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971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fade">
                                      <p:cBhvr>
                                        <p:cTn id="7" dur="1000"/>
                                        <p:tgtEl>
                                          <p:spTgt spid="144388"/>
                                        </p:tgtEl>
                                      </p:cBhvr>
                                    </p:animEffect>
                                    <p:anim calcmode="lin" valueType="num">
                                      <p:cBhvr>
                                        <p:cTn id="8" dur="1000" fill="hold"/>
                                        <p:tgtEl>
                                          <p:spTgt spid="144388"/>
                                        </p:tgtEl>
                                        <p:attrNameLst>
                                          <p:attrName>ppt_x</p:attrName>
                                        </p:attrNameLst>
                                      </p:cBhvr>
                                      <p:tavLst>
                                        <p:tav tm="0">
                                          <p:val>
                                            <p:strVal val="#ppt_x"/>
                                          </p:val>
                                        </p:tav>
                                        <p:tav tm="100000">
                                          <p:val>
                                            <p:strVal val="#ppt_x"/>
                                          </p:val>
                                        </p:tav>
                                      </p:tavLst>
                                    </p:anim>
                                    <p:anim calcmode="lin" valueType="num">
                                      <p:cBhvr>
                                        <p:cTn id="9" dur="1000" fill="hold"/>
                                        <p:tgtEl>
                                          <p:spTgt spid="144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5948497" y="1052736"/>
            <a:ext cx="3048000" cy="33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spcBef>
                <a:spcPct val="50000"/>
              </a:spcBef>
            </a:pPr>
            <a:r>
              <a:rPr lang="es-ES" sz="1600" dirty="0">
                <a:latin typeface="Futura Lt BT" charset="0"/>
              </a:rPr>
              <a:t>Constumat</a:t>
            </a:r>
            <a:r>
              <a:rPr lang="es-ES" altLang="es-ES" sz="1600" dirty="0">
                <a:latin typeface="Futura Lt BT" charset="0"/>
              </a:rPr>
              <a:t>’</a:t>
            </a:r>
            <a:r>
              <a:rPr lang="es-ES" sz="1600" dirty="0">
                <a:latin typeface="Futura Lt BT" charset="0"/>
              </a:rPr>
              <a:t>09 (Barcelona)</a:t>
            </a:r>
          </a:p>
        </p:txBody>
      </p:sp>
      <p:pic>
        <p:nvPicPr>
          <p:cNvPr id="146439" name="Picture 7" descr="2-fitnice-contrumat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551763"/>
            <a:ext cx="6398302" cy="503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368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fade">
                                      <p:cBhvr>
                                        <p:cTn id="7" dur="1000"/>
                                        <p:tgtEl>
                                          <p:spTgt spid="146439"/>
                                        </p:tgtEl>
                                      </p:cBhvr>
                                    </p:animEffect>
                                    <p:anim calcmode="lin" valueType="num">
                                      <p:cBhvr>
                                        <p:cTn id="8" dur="1000" fill="hold"/>
                                        <p:tgtEl>
                                          <p:spTgt spid="146439"/>
                                        </p:tgtEl>
                                        <p:attrNameLst>
                                          <p:attrName>ppt_x</p:attrName>
                                        </p:attrNameLst>
                                      </p:cBhvr>
                                      <p:tavLst>
                                        <p:tav tm="0">
                                          <p:val>
                                            <p:strVal val="#ppt_x"/>
                                          </p:val>
                                        </p:tav>
                                        <p:tav tm="100000">
                                          <p:val>
                                            <p:strVal val="#ppt_x"/>
                                          </p:val>
                                        </p:tav>
                                      </p:tavLst>
                                    </p:anim>
                                    <p:anim calcmode="lin" valueType="num">
                                      <p:cBhvr>
                                        <p:cTn id="9" dur="1000" fill="hold"/>
                                        <p:tgtEl>
                                          <p:spTgt spid="1464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3"/>
          <p:cNvSpPr txBox="1">
            <a:spLocks noChangeArrowheads="1"/>
          </p:cNvSpPr>
          <p:nvPr/>
        </p:nvSpPr>
        <p:spPr bwMode="auto">
          <a:xfrm>
            <a:off x="6283756" y="1124744"/>
            <a:ext cx="26219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spcBef>
                <a:spcPct val="50000"/>
              </a:spcBef>
            </a:pPr>
            <a:r>
              <a:rPr lang="es-ES" sz="1600" dirty="0">
                <a:latin typeface="Futura Lt BT" charset="0"/>
              </a:rPr>
              <a:t>Casa Decor</a:t>
            </a:r>
            <a:r>
              <a:rPr lang="es-ES" altLang="es-ES" sz="1600" dirty="0">
                <a:latin typeface="Futura Lt BT" charset="0"/>
              </a:rPr>
              <a:t>’</a:t>
            </a:r>
            <a:r>
              <a:rPr lang="es-ES" sz="1600" dirty="0">
                <a:latin typeface="Futura Lt BT" charset="0"/>
              </a:rPr>
              <a:t>09 (Barcelona)</a:t>
            </a:r>
          </a:p>
        </p:txBody>
      </p:sp>
      <p:pic>
        <p:nvPicPr>
          <p:cNvPr id="148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844824"/>
            <a:ext cx="5485862" cy="440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904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48485"/>
                                        </p:tgtEl>
                                        <p:attrNameLst>
                                          <p:attrName>style.visibility</p:attrName>
                                        </p:attrNameLst>
                                      </p:cBhvr>
                                      <p:to>
                                        <p:strVal val="visible"/>
                                      </p:to>
                                    </p:set>
                                    <p:animEffect transition="in" filter="fade">
                                      <p:cBhvr>
                                        <p:cTn id="7" dur="1000"/>
                                        <p:tgtEl>
                                          <p:spTgt spid="148485"/>
                                        </p:tgtEl>
                                      </p:cBhvr>
                                    </p:animEffect>
                                    <p:anim calcmode="lin" valueType="num">
                                      <p:cBhvr>
                                        <p:cTn id="8" dur="1000" fill="hold"/>
                                        <p:tgtEl>
                                          <p:spTgt spid="148485"/>
                                        </p:tgtEl>
                                        <p:attrNameLst>
                                          <p:attrName>ppt_x</p:attrName>
                                        </p:attrNameLst>
                                      </p:cBhvr>
                                      <p:tavLst>
                                        <p:tav tm="0">
                                          <p:val>
                                            <p:strVal val="#ppt_x"/>
                                          </p:val>
                                        </p:tav>
                                        <p:tav tm="100000">
                                          <p:val>
                                            <p:strVal val="#ppt_x"/>
                                          </p:val>
                                        </p:tav>
                                      </p:tavLst>
                                    </p:anim>
                                    <p:anim calcmode="lin" valueType="num">
                                      <p:cBhvr>
                                        <p:cTn id="9" dur="1000" fill="hold"/>
                                        <p:tgtEl>
                                          <p:spTgt spid="1484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3"/>
          <p:cNvSpPr txBox="1">
            <a:spLocks noChangeArrowheads="1"/>
          </p:cNvSpPr>
          <p:nvPr/>
        </p:nvSpPr>
        <p:spPr bwMode="auto">
          <a:xfrm>
            <a:off x="5914110" y="708974"/>
            <a:ext cx="29875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spcBef>
                <a:spcPct val="50000"/>
              </a:spcBef>
            </a:pPr>
            <a:r>
              <a:rPr lang="es-ES" sz="1600" dirty="0" err="1" smtClean="0">
                <a:latin typeface="Futura Lt BT" charset="0"/>
              </a:rPr>
              <a:t>Private</a:t>
            </a:r>
            <a:r>
              <a:rPr lang="es-ES" sz="1600" dirty="0" smtClean="0">
                <a:latin typeface="Futura Lt BT" charset="0"/>
              </a:rPr>
              <a:t> </a:t>
            </a:r>
            <a:r>
              <a:rPr lang="es-ES" sz="1600" dirty="0" err="1" smtClean="0">
                <a:latin typeface="Futura Lt BT" charset="0"/>
              </a:rPr>
              <a:t>house</a:t>
            </a:r>
            <a:r>
              <a:rPr lang="es-ES" sz="1600" dirty="0" smtClean="0">
                <a:latin typeface="Futura Lt BT" charset="0"/>
              </a:rPr>
              <a:t>(Barcelona</a:t>
            </a:r>
            <a:r>
              <a:rPr lang="es-ES" sz="1600" dirty="0">
                <a:latin typeface="Futura Lt BT" charset="0"/>
              </a:rPr>
              <a:t>)</a:t>
            </a:r>
          </a:p>
        </p:txBody>
      </p:sp>
      <p:pic>
        <p:nvPicPr>
          <p:cNvPr id="150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424" y="1190481"/>
            <a:ext cx="2638648" cy="470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190482"/>
            <a:ext cx="3029540" cy="470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762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fade">
                                      <p:cBhvr>
                                        <p:cTn id="7" dur="1000"/>
                                        <p:tgtEl>
                                          <p:spTgt spid="150533"/>
                                        </p:tgtEl>
                                      </p:cBhvr>
                                    </p:animEffect>
                                    <p:anim calcmode="lin" valueType="num">
                                      <p:cBhvr>
                                        <p:cTn id="8" dur="1000" fill="hold"/>
                                        <p:tgtEl>
                                          <p:spTgt spid="150533"/>
                                        </p:tgtEl>
                                        <p:attrNameLst>
                                          <p:attrName>ppt_x</p:attrName>
                                        </p:attrNameLst>
                                      </p:cBhvr>
                                      <p:tavLst>
                                        <p:tav tm="0">
                                          <p:val>
                                            <p:strVal val="#ppt_x"/>
                                          </p:val>
                                        </p:tav>
                                        <p:tav tm="100000">
                                          <p:val>
                                            <p:strVal val="#ppt_x"/>
                                          </p:val>
                                        </p:tav>
                                      </p:tavLst>
                                    </p:anim>
                                    <p:anim calcmode="lin" valueType="num">
                                      <p:cBhvr>
                                        <p:cTn id="9" dur="1000" fill="hold"/>
                                        <p:tgtEl>
                                          <p:spTgt spid="15053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0534"/>
                                        </p:tgtEl>
                                        <p:attrNameLst>
                                          <p:attrName>style.visibility</p:attrName>
                                        </p:attrNameLst>
                                      </p:cBhvr>
                                      <p:to>
                                        <p:strVal val="visible"/>
                                      </p:to>
                                    </p:set>
                                    <p:animEffect transition="in" filter="fade">
                                      <p:cBhvr>
                                        <p:cTn id="13" dur="1000"/>
                                        <p:tgtEl>
                                          <p:spTgt spid="150534"/>
                                        </p:tgtEl>
                                      </p:cBhvr>
                                    </p:animEffect>
                                    <p:anim calcmode="lin" valueType="num">
                                      <p:cBhvr>
                                        <p:cTn id="14" dur="1000" fill="hold"/>
                                        <p:tgtEl>
                                          <p:spTgt spid="150534"/>
                                        </p:tgtEl>
                                        <p:attrNameLst>
                                          <p:attrName>ppt_x</p:attrName>
                                        </p:attrNameLst>
                                      </p:cBhvr>
                                      <p:tavLst>
                                        <p:tav tm="0">
                                          <p:val>
                                            <p:strVal val="#ppt_x"/>
                                          </p:val>
                                        </p:tav>
                                        <p:tav tm="100000">
                                          <p:val>
                                            <p:strVal val="#ppt_x"/>
                                          </p:val>
                                        </p:tav>
                                      </p:tavLst>
                                    </p:anim>
                                    <p:anim calcmode="lin" valueType="num">
                                      <p:cBhvr>
                                        <p:cTn id="15" dur="1000" fill="hold"/>
                                        <p:tgtEl>
                                          <p:spTgt spid="1505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3"/>
          <p:cNvSpPr txBox="1">
            <a:spLocks noChangeArrowheads="1"/>
          </p:cNvSpPr>
          <p:nvPr/>
        </p:nvSpPr>
        <p:spPr bwMode="auto">
          <a:xfrm>
            <a:off x="6224623" y="1340768"/>
            <a:ext cx="27429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spcBef>
                <a:spcPct val="50000"/>
              </a:spcBef>
            </a:pPr>
            <a:r>
              <a:rPr lang="es-ES" sz="1600" dirty="0" err="1" smtClean="0">
                <a:latin typeface="Futura Lt BT" charset="0"/>
              </a:rPr>
              <a:t>Kaaten’s</a:t>
            </a:r>
            <a:r>
              <a:rPr lang="es-ES" sz="1600" dirty="0" smtClean="0">
                <a:latin typeface="Futura Lt BT" charset="0"/>
              </a:rPr>
              <a:t> shop </a:t>
            </a:r>
            <a:r>
              <a:rPr lang="es-ES" sz="1600" dirty="0">
                <a:latin typeface="Futura Lt BT" charset="0"/>
              </a:rPr>
              <a:t>(Barcelona)</a:t>
            </a:r>
          </a:p>
        </p:txBody>
      </p:sp>
      <p:pic>
        <p:nvPicPr>
          <p:cNvPr id="1546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1916832"/>
            <a:ext cx="5609503" cy="442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22601">
            <a:off x="4094879" y="296242"/>
            <a:ext cx="1706772" cy="134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6539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54630"/>
                                        </p:tgtEl>
                                        <p:attrNameLst>
                                          <p:attrName>style.visibility</p:attrName>
                                        </p:attrNameLst>
                                      </p:cBhvr>
                                      <p:to>
                                        <p:strVal val="visible"/>
                                      </p:to>
                                    </p:set>
                                    <p:animEffect transition="in" filter="fade">
                                      <p:cBhvr>
                                        <p:cTn id="7" dur="1000"/>
                                        <p:tgtEl>
                                          <p:spTgt spid="154630"/>
                                        </p:tgtEl>
                                      </p:cBhvr>
                                    </p:animEffect>
                                    <p:anim calcmode="lin" valueType="num">
                                      <p:cBhvr>
                                        <p:cTn id="8" dur="1000" fill="hold"/>
                                        <p:tgtEl>
                                          <p:spTgt spid="154630"/>
                                        </p:tgtEl>
                                        <p:attrNameLst>
                                          <p:attrName>ppt_x</p:attrName>
                                        </p:attrNameLst>
                                      </p:cBhvr>
                                      <p:tavLst>
                                        <p:tav tm="0">
                                          <p:val>
                                            <p:strVal val="#ppt_x"/>
                                          </p:val>
                                        </p:tav>
                                        <p:tav tm="100000">
                                          <p:val>
                                            <p:strVal val="#ppt_x"/>
                                          </p:val>
                                        </p:tav>
                                      </p:tavLst>
                                    </p:anim>
                                    <p:anim calcmode="lin" valueType="num">
                                      <p:cBhvr>
                                        <p:cTn id="9" dur="1000" fill="hold"/>
                                        <p:tgtEl>
                                          <p:spTgt spid="15463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4631"/>
                                        </p:tgtEl>
                                        <p:attrNameLst>
                                          <p:attrName>style.visibility</p:attrName>
                                        </p:attrNameLst>
                                      </p:cBhvr>
                                      <p:to>
                                        <p:strVal val="visible"/>
                                      </p:to>
                                    </p:set>
                                    <p:animEffect transition="in" filter="fade">
                                      <p:cBhvr>
                                        <p:cTn id="13" dur="1000"/>
                                        <p:tgtEl>
                                          <p:spTgt spid="154631"/>
                                        </p:tgtEl>
                                      </p:cBhvr>
                                    </p:animEffect>
                                    <p:anim calcmode="lin" valueType="num">
                                      <p:cBhvr>
                                        <p:cTn id="14" dur="1000" fill="hold"/>
                                        <p:tgtEl>
                                          <p:spTgt spid="154631"/>
                                        </p:tgtEl>
                                        <p:attrNameLst>
                                          <p:attrName>ppt_x</p:attrName>
                                        </p:attrNameLst>
                                      </p:cBhvr>
                                      <p:tavLst>
                                        <p:tav tm="0">
                                          <p:val>
                                            <p:strVal val="#ppt_x"/>
                                          </p:val>
                                        </p:tav>
                                        <p:tav tm="100000">
                                          <p:val>
                                            <p:strVal val="#ppt_x"/>
                                          </p:val>
                                        </p:tav>
                                      </p:tavLst>
                                    </p:anim>
                                    <p:anim calcmode="lin" valueType="num">
                                      <p:cBhvr>
                                        <p:cTn id="15" dur="1000" fill="hold"/>
                                        <p:tgtEl>
                                          <p:spTgt spid="1546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
          <p:cNvSpPr txBox="1">
            <a:spLocks noChangeArrowheads="1"/>
          </p:cNvSpPr>
          <p:nvPr/>
        </p:nvSpPr>
        <p:spPr bwMode="auto">
          <a:xfrm>
            <a:off x="5644463" y="1340768"/>
            <a:ext cx="32186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smtClean="0">
                <a:latin typeface="Futura Lt BT" charset="0"/>
              </a:rPr>
              <a:t>Espacio Plano, Design Shop</a:t>
            </a:r>
            <a:endParaRPr lang="es-ES" sz="1600" dirty="0">
              <a:latin typeface="Futura Lt BT" charset="0"/>
            </a:endParaRPr>
          </a:p>
        </p:txBody>
      </p:sp>
      <p:pic>
        <p:nvPicPr>
          <p:cNvPr id="1587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945" y="1844824"/>
            <a:ext cx="5608158" cy="443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540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58727"/>
                                        </p:tgtEl>
                                        <p:attrNameLst>
                                          <p:attrName>style.visibility</p:attrName>
                                        </p:attrNameLst>
                                      </p:cBhvr>
                                      <p:to>
                                        <p:strVal val="visible"/>
                                      </p:to>
                                    </p:set>
                                    <p:animEffect transition="in" filter="fade">
                                      <p:cBhvr>
                                        <p:cTn id="7" dur="1000"/>
                                        <p:tgtEl>
                                          <p:spTgt spid="158727"/>
                                        </p:tgtEl>
                                      </p:cBhvr>
                                    </p:animEffect>
                                    <p:anim calcmode="lin" valueType="num">
                                      <p:cBhvr>
                                        <p:cTn id="8" dur="1000" fill="hold"/>
                                        <p:tgtEl>
                                          <p:spTgt spid="158727"/>
                                        </p:tgtEl>
                                        <p:attrNameLst>
                                          <p:attrName>ppt_x</p:attrName>
                                        </p:attrNameLst>
                                      </p:cBhvr>
                                      <p:tavLst>
                                        <p:tav tm="0">
                                          <p:val>
                                            <p:strVal val="#ppt_x"/>
                                          </p:val>
                                        </p:tav>
                                        <p:tav tm="100000">
                                          <p:val>
                                            <p:strVal val="#ppt_x"/>
                                          </p:val>
                                        </p:tav>
                                      </p:tavLst>
                                    </p:anim>
                                    <p:anim calcmode="lin" valueType="num">
                                      <p:cBhvr>
                                        <p:cTn id="9" dur="1000" fill="hold"/>
                                        <p:tgtEl>
                                          <p:spTgt spid="1587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427365" y="108226"/>
            <a:ext cx="8230138" cy="1142735"/>
          </a:xfrm>
        </p:spPr>
        <p:txBody>
          <a:bodyPr/>
          <a:lstStyle/>
          <a:p>
            <a:pPr algn="l" eaLnBrk="1" hangingPunct="1"/>
            <a:r>
              <a:rPr lang="es-ES_tradnl" smtClean="0">
                <a:ea typeface="ＭＳ Ｐゴシック" pitchFamily="34" charset="-128"/>
              </a:rPr>
              <a:t>REFERENCES </a:t>
            </a:r>
          </a:p>
        </p:txBody>
      </p:sp>
      <p:sp>
        <p:nvSpPr>
          <p:cNvPr id="67586" name="Text Box 3"/>
          <p:cNvSpPr txBox="1">
            <a:spLocks noChangeArrowheads="1"/>
          </p:cNvSpPr>
          <p:nvPr/>
        </p:nvSpPr>
        <p:spPr bwMode="auto">
          <a:xfrm>
            <a:off x="6808062" y="1286795"/>
            <a:ext cx="21341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a:latin typeface="Futura Lt BT" charset="0"/>
              </a:rPr>
              <a:t>Private Jet (Barcelona)</a:t>
            </a:r>
          </a:p>
        </p:txBody>
      </p:sp>
      <p:pic>
        <p:nvPicPr>
          <p:cNvPr id="156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060051"/>
            <a:ext cx="2400233" cy="426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2060848"/>
            <a:ext cx="2281968" cy="426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1196752"/>
            <a:ext cx="1706772" cy="134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648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56678"/>
                                        </p:tgtEl>
                                        <p:attrNameLst>
                                          <p:attrName>style.visibility</p:attrName>
                                        </p:attrNameLst>
                                      </p:cBhvr>
                                      <p:to>
                                        <p:strVal val="visible"/>
                                      </p:to>
                                    </p:set>
                                    <p:animEffect transition="in" filter="fade">
                                      <p:cBhvr>
                                        <p:cTn id="7" dur="1000"/>
                                        <p:tgtEl>
                                          <p:spTgt spid="156678"/>
                                        </p:tgtEl>
                                      </p:cBhvr>
                                    </p:animEffect>
                                    <p:anim calcmode="lin" valueType="num">
                                      <p:cBhvr>
                                        <p:cTn id="8" dur="1000" fill="hold"/>
                                        <p:tgtEl>
                                          <p:spTgt spid="156678"/>
                                        </p:tgtEl>
                                        <p:attrNameLst>
                                          <p:attrName>ppt_x</p:attrName>
                                        </p:attrNameLst>
                                      </p:cBhvr>
                                      <p:tavLst>
                                        <p:tav tm="0">
                                          <p:val>
                                            <p:strVal val="#ppt_x"/>
                                          </p:val>
                                        </p:tav>
                                        <p:tav tm="100000">
                                          <p:val>
                                            <p:strVal val="#ppt_x"/>
                                          </p:val>
                                        </p:tav>
                                      </p:tavLst>
                                    </p:anim>
                                    <p:anim calcmode="lin" valueType="num">
                                      <p:cBhvr>
                                        <p:cTn id="9" dur="1000" fill="hold"/>
                                        <p:tgtEl>
                                          <p:spTgt spid="1566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6679"/>
                                        </p:tgtEl>
                                        <p:attrNameLst>
                                          <p:attrName>style.visibility</p:attrName>
                                        </p:attrNameLst>
                                      </p:cBhvr>
                                      <p:to>
                                        <p:strVal val="visible"/>
                                      </p:to>
                                    </p:set>
                                    <p:animEffect transition="in" filter="fade">
                                      <p:cBhvr>
                                        <p:cTn id="13" dur="1000"/>
                                        <p:tgtEl>
                                          <p:spTgt spid="156679"/>
                                        </p:tgtEl>
                                      </p:cBhvr>
                                    </p:animEffect>
                                    <p:anim calcmode="lin" valueType="num">
                                      <p:cBhvr>
                                        <p:cTn id="14" dur="1000" fill="hold"/>
                                        <p:tgtEl>
                                          <p:spTgt spid="156679"/>
                                        </p:tgtEl>
                                        <p:attrNameLst>
                                          <p:attrName>ppt_x</p:attrName>
                                        </p:attrNameLst>
                                      </p:cBhvr>
                                      <p:tavLst>
                                        <p:tav tm="0">
                                          <p:val>
                                            <p:strVal val="#ppt_x"/>
                                          </p:val>
                                        </p:tav>
                                        <p:tav tm="100000">
                                          <p:val>
                                            <p:strVal val="#ppt_x"/>
                                          </p:val>
                                        </p:tav>
                                      </p:tavLst>
                                    </p:anim>
                                    <p:anim calcmode="lin" valueType="num">
                                      <p:cBhvr>
                                        <p:cTn id="15" dur="1000" fill="hold"/>
                                        <p:tgtEl>
                                          <p:spTgt spid="156679"/>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6680"/>
                                        </p:tgtEl>
                                        <p:attrNameLst>
                                          <p:attrName>style.visibility</p:attrName>
                                        </p:attrNameLst>
                                      </p:cBhvr>
                                      <p:to>
                                        <p:strVal val="visible"/>
                                      </p:to>
                                    </p:set>
                                    <p:animEffect transition="in" filter="fade">
                                      <p:cBhvr>
                                        <p:cTn id="19" dur="1000"/>
                                        <p:tgtEl>
                                          <p:spTgt spid="156680"/>
                                        </p:tgtEl>
                                      </p:cBhvr>
                                    </p:animEffect>
                                    <p:anim calcmode="lin" valueType="num">
                                      <p:cBhvr>
                                        <p:cTn id="20" dur="1000" fill="hold"/>
                                        <p:tgtEl>
                                          <p:spTgt spid="156680"/>
                                        </p:tgtEl>
                                        <p:attrNameLst>
                                          <p:attrName>ppt_x</p:attrName>
                                        </p:attrNameLst>
                                      </p:cBhvr>
                                      <p:tavLst>
                                        <p:tav tm="0">
                                          <p:val>
                                            <p:strVal val="#ppt_x"/>
                                          </p:val>
                                        </p:tav>
                                        <p:tav tm="100000">
                                          <p:val>
                                            <p:strVal val="#ppt_x"/>
                                          </p:val>
                                        </p:tav>
                                      </p:tavLst>
                                    </p:anim>
                                    <p:anim calcmode="lin" valueType="num">
                                      <p:cBhvr>
                                        <p:cTn id="21" dur="1000" fill="hold"/>
                                        <p:tgtEl>
                                          <p:spTgt spid="1566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27365" y="-108225"/>
            <a:ext cx="8230138" cy="1142735"/>
          </a:xfrm>
        </p:spPr>
        <p:txBody>
          <a:bodyPr/>
          <a:lstStyle/>
          <a:p>
            <a:pPr algn="l" eaLnBrk="1" hangingPunct="1"/>
            <a:r>
              <a:rPr lang="es-ES_tradnl" smtClean="0">
                <a:ea typeface="ＭＳ Ｐゴシック" pitchFamily="34" charset="-128"/>
              </a:rPr>
              <a:t>REFERENCES </a:t>
            </a:r>
          </a:p>
        </p:txBody>
      </p:sp>
      <p:sp>
        <p:nvSpPr>
          <p:cNvPr id="69634" name="Text Box 3"/>
          <p:cNvSpPr txBox="1">
            <a:spLocks noChangeArrowheads="1"/>
          </p:cNvSpPr>
          <p:nvPr/>
        </p:nvSpPr>
        <p:spPr bwMode="auto">
          <a:xfrm>
            <a:off x="6846726" y="1628800"/>
            <a:ext cx="2134138" cy="33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err="1">
                <a:latin typeface="Futura Lt BT" charset="0"/>
              </a:rPr>
              <a:t>Private</a:t>
            </a:r>
            <a:r>
              <a:rPr lang="es-ES" sz="1600" dirty="0">
                <a:latin typeface="Futura Lt BT" charset="0"/>
              </a:rPr>
              <a:t> </a:t>
            </a:r>
            <a:r>
              <a:rPr lang="es-ES" sz="1600" dirty="0" err="1">
                <a:latin typeface="Futura Lt BT" charset="0"/>
              </a:rPr>
              <a:t>company</a:t>
            </a:r>
            <a:endParaRPr lang="es-ES" sz="1600" dirty="0">
              <a:latin typeface="Futura Lt BT" charset="0"/>
            </a:endParaRPr>
          </a:p>
        </p:txBody>
      </p:sp>
      <p:pic>
        <p:nvPicPr>
          <p:cNvPr id="164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24744"/>
            <a:ext cx="2144889" cy="381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204864"/>
            <a:ext cx="5200952" cy="438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342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4868"/>
                                        </p:tgtEl>
                                        <p:attrNameLst>
                                          <p:attrName>style.visibility</p:attrName>
                                        </p:attrNameLst>
                                      </p:cBhvr>
                                      <p:to>
                                        <p:strVal val="visible"/>
                                      </p:to>
                                    </p:set>
                                    <p:animEffect transition="in" filter="fade">
                                      <p:cBhvr>
                                        <p:cTn id="7" dur="1000"/>
                                        <p:tgtEl>
                                          <p:spTgt spid="164868"/>
                                        </p:tgtEl>
                                      </p:cBhvr>
                                    </p:animEffect>
                                    <p:anim calcmode="lin" valueType="num">
                                      <p:cBhvr>
                                        <p:cTn id="8" dur="1000" fill="hold"/>
                                        <p:tgtEl>
                                          <p:spTgt spid="164868"/>
                                        </p:tgtEl>
                                        <p:attrNameLst>
                                          <p:attrName>ppt_x</p:attrName>
                                        </p:attrNameLst>
                                      </p:cBhvr>
                                      <p:tavLst>
                                        <p:tav tm="0">
                                          <p:val>
                                            <p:strVal val="#ppt_x"/>
                                          </p:val>
                                        </p:tav>
                                        <p:tav tm="100000">
                                          <p:val>
                                            <p:strVal val="#ppt_x"/>
                                          </p:val>
                                        </p:tav>
                                      </p:tavLst>
                                    </p:anim>
                                    <p:anim calcmode="lin" valueType="num">
                                      <p:cBhvr>
                                        <p:cTn id="9" dur="1000" fill="hold"/>
                                        <p:tgtEl>
                                          <p:spTgt spid="16486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8"/>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4108" name="Picture 12" descr="que-es-fitn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8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l="-2243" t="-10962" r="-5034" b="-11154"/>
          <a:stretch>
            <a:fillRect/>
          </a:stretch>
        </p:blipFill>
        <p:spPr bwMode="auto">
          <a:xfrm>
            <a:off x="243249" y="3501416"/>
            <a:ext cx="2377386" cy="101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Rectangle 14"/>
          <p:cNvSpPr>
            <a:spLocks noChangeArrowheads="1"/>
          </p:cNvSpPr>
          <p:nvPr/>
        </p:nvSpPr>
        <p:spPr bwMode="auto">
          <a:xfrm>
            <a:off x="0" y="3429796"/>
            <a:ext cx="9144000" cy="1115678"/>
          </a:xfrm>
          <a:prstGeom prst="rect">
            <a:avLst/>
          </a:prstGeom>
          <a:solidFill>
            <a:srgbClr val="00121E">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4111"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l="-2243" t="-10962" r="-5034" b="-11154"/>
          <a:stretch>
            <a:fillRect/>
          </a:stretch>
        </p:blipFill>
        <p:spPr bwMode="auto">
          <a:xfrm>
            <a:off x="243249" y="3501416"/>
            <a:ext cx="2377386" cy="101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l="-2243" t="-10962" r="-5034" b="-11154"/>
          <a:stretch>
            <a:fillRect/>
          </a:stretch>
        </p:blipFill>
        <p:spPr bwMode="auto">
          <a:xfrm>
            <a:off x="243249" y="3501416"/>
            <a:ext cx="2377386" cy="101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l="-2243" t="-10962" r="-5034" b="-11154"/>
          <a:stretch>
            <a:fillRect/>
          </a:stretch>
        </p:blipFill>
        <p:spPr bwMode="auto">
          <a:xfrm>
            <a:off x="243249" y="3501416"/>
            <a:ext cx="2377386" cy="101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 name="Rectangle 20"/>
          <p:cNvSpPr>
            <a:spLocks noChangeArrowheads="1"/>
          </p:cNvSpPr>
          <p:nvPr/>
        </p:nvSpPr>
        <p:spPr bwMode="auto">
          <a:xfrm>
            <a:off x="5136728" y="3573036"/>
            <a:ext cx="36215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s-ES_tradnl" sz="3600" dirty="0" smtClean="0">
                <a:solidFill>
                  <a:schemeClr val="bg1"/>
                </a:solidFill>
                <a:latin typeface="Futura Lt BT" charset="0"/>
              </a:rPr>
              <a:t>Brand &amp; Material</a:t>
            </a:r>
            <a:endParaRPr lang="es-ES_tradnl" sz="3600" dirty="0">
              <a:solidFill>
                <a:schemeClr val="bg1"/>
              </a:solidFill>
              <a:latin typeface="Futura Lt BT" charset="0"/>
            </a:endParaRPr>
          </a:p>
          <a:p>
            <a:pPr algn="r"/>
            <a:endParaRPr lang="es-ES_tradnl" sz="3600" dirty="0">
              <a:solidFill>
                <a:schemeClr val="bg1"/>
              </a:solidFill>
              <a:latin typeface="Futura Lt BT" charset="0"/>
            </a:endParaRPr>
          </a:p>
        </p:txBody>
      </p:sp>
    </p:spTree>
    <p:extLst>
      <p:ext uri="{BB962C8B-B14F-4D97-AF65-F5344CB8AC3E}">
        <p14:creationId xmlns:p14="http://schemas.microsoft.com/office/powerpoint/2010/main" val="1259650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108"/>
                                        </p:tgtEl>
                                        <p:attrNameLst>
                                          <p:attrName>style.visibility</p:attrName>
                                        </p:attrNameLst>
                                      </p:cBhvr>
                                      <p:to>
                                        <p:strVal val="visible"/>
                                      </p:to>
                                    </p:set>
                                    <p:animEffect transition="in" filter="fade">
                                      <p:cBhvr>
                                        <p:cTn id="7" dur="2000"/>
                                        <p:tgtEl>
                                          <p:spTgt spid="4108"/>
                                        </p:tgtEl>
                                      </p:cBhvr>
                                    </p:animEffect>
                                  </p:childTnLst>
                                </p:cTn>
                              </p:par>
                              <p:par>
                                <p:cTn id="8" presetID="10" presetClass="entr" presetSubtype="0" fill="hold" nodeType="withEffect">
                                  <p:stCondLst>
                                    <p:cond delay="0"/>
                                  </p:stCondLst>
                                  <p:childTnLst>
                                    <p:set>
                                      <p:cBhvr>
                                        <p:cTn id="9" dur="1" fill="hold">
                                          <p:stCondLst>
                                            <p:cond delay="0"/>
                                          </p:stCondLst>
                                        </p:cTn>
                                        <p:tgtEl>
                                          <p:spTgt spid="4107"/>
                                        </p:tgtEl>
                                        <p:attrNameLst>
                                          <p:attrName>style.visibility</p:attrName>
                                        </p:attrNameLst>
                                      </p:cBhvr>
                                      <p:to>
                                        <p:strVal val="visible"/>
                                      </p:to>
                                    </p:set>
                                    <p:animEffect transition="in" filter="fade">
                                      <p:cBhvr>
                                        <p:cTn id="10" dur="2000"/>
                                        <p:tgtEl>
                                          <p:spTgt spid="4107"/>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4110"/>
                                        </p:tgtEl>
                                        <p:attrNameLst>
                                          <p:attrName>style.visibility</p:attrName>
                                        </p:attrNameLst>
                                      </p:cBhvr>
                                      <p:to>
                                        <p:strVal val="visible"/>
                                      </p:to>
                                    </p:set>
                                    <p:animEffect transition="in" filter="fade">
                                      <p:cBhvr>
                                        <p:cTn id="14" dur="2000"/>
                                        <p:tgtEl>
                                          <p:spTgt spid="4110"/>
                                        </p:tgtEl>
                                      </p:cBhvr>
                                    </p:animEffect>
                                  </p:childTnLst>
                                </p:cTn>
                              </p:par>
                              <p:par>
                                <p:cTn id="15" presetID="10" presetClass="entr" presetSubtype="0" fill="hold" nodeType="withEffect">
                                  <p:stCondLst>
                                    <p:cond delay="0"/>
                                  </p:stCondLst>
                                  <p:childTnLst>
                                    <p:set>
                                      <p:cBhvr>
                                        <p:cTn id="16" dur="1" fill="hold">
                                          <p:stCondLst>
                                            <p:cond delay="0"/>
                                          </p:stCondLst>
                                        </p:cTn>
                                        <p:tgtEl>
                                          <p:spTgt spid="4111"/>
                                        </p:tgtEl>
                                        <p:attrNameLst>
                                          <p:attrName>style.visibility</p:attrName>
                                        </p:attrNameLst>
                                      </p:cBhvr>
                                      <p:to>
                                        <p:strVal val="visible"/>
                                      </p:to>
                                    </p:set>
                                    <p:animEffect transition="in" filter="fade">
                                      <p:cBhvr>
                                        <p:cTn id="17" dur="2000"/>
                                        <p:tgtEl>
                                          <p:spTgt spid="4111"/>
                                        </p:tgtEl>
                                      </p:cBhvr>
                                    </p:animEffect>
                                  </p:childTnLst>
                                </p:cTn>
                              </p:par>
                              <p:par>
                                <p:cTn id="18" presetID="10" presetClass="entr" presetSubtype="0" fill="hold" nodeType="withEffect">
                                  <p:stCondLst>
                                    <p:cond delay="0"/>
                                  </p:stCondLst>
                                  <p:childTnLst>
                                    <p:set>
                                      <p:cBhvr>
                                        <p:cTn id="19" dur="1" fill="hold">
                                          <p:stCondLst>
                                            <p:cond delay="0"/>
                                          </p:stCondLst>
                                        </p:cTn>
                                        <p:tgtEl>
                                          <p:spTgt spid="4113"/>
                                        </p:tgtEl>
                                        <p:attrNameLst>
                                          <p:attrName>style.visibility</p:attrName>
                                        </p:attrNameLst>
                                      </p:cBhvr>
                                      <p:to>
                                        <p:strVal val="visible"/>
                                      </p:to>
                                    </p:set>
                                    <p:animEffect transition="in" filter="fade">
                                      <p:cBhvr>
                                        <p:cTn id="20" dur="2000"/>
                                        <p:tgtEl>
                                          <p:spTgt spid="4113"/>
                                        </p:tgtEl>
                                      </p:cBhvr>
                                    </p:animEffect>
                                  </p:childTnLst>
                                </p:cTn>
                              </p:par>
                              <p:par>
                                <p:cTn id="21" presetID="10" presetClass="entr" presetSubtype="0" fill="hold" nodeType="withEffect">
                                  <p:stCondLst>
                                    <p:cond delay="0"/>
                                  </p:stCondLst>
                                  <p:childTnLst>
                                    <p:set>
                                      <p:cBhvr>
                                        <p:cTn id="22" dur="1" fill="hold">
                                          <p:stCondLst>
                                            <p:cond delay="0"/>
                                          </p:stCondLst>
                                        </p:cTn>
                                        <p:tgtEl>
                                          <p:spTgt spid="4115"/>
                                        </p:tgtEl>
                                        <p:attrNameLst>
                                          <p:attrName>style.visibility</p:attrName>
                                        </p:attrNameLst>
                                      </p:cBhvr>
                                      <p:to>
                                        <p:strVal val="visible"/>
                                      </p:to>
                                    </p:set>
                                    <p:animEffect transition="in" filter="fade">
                                      <p:cBhvr>
                                        <p:cTn id="23" dur="2000"/>
                                        <p:tgtEl>
                                          <p:spTgt spid="41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16"/>
                                        </p:tgtEl>
                                        <p:attrNameLst>
                                          <p:attrName>style.visibility</p:attrName>
                                        </p:attrNameLst>
                                      </p:cBhvr>
                                      <p:to>
                                        <p:strVal val="visible"/>
                                      </p:to>
                                    </p:set>
                                    <p:animEffect transition="in" filter="fade">
                                      <p:cBhvr>
                                        <p:cTn id="26" dur="2000"/>
                                        <p:tgtEl>
                                          <p:spTgt spid="4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0" grpId="0" animBg="1"/>
      <p:bldP spid="41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6248232" y="769766"/>
            <a:ext cx="25601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err="1">
                <a:latin typeface="Futura Lt BT" charset="0"/>
              </a:rPr>
              <a:t>Trade</a:t>
            </a:r>
            <a:r>
              <a:rPr lang="es-ES" sz="1600" dirty="0">
                <a:latin typeface="Futura Lt BT" charset="0"/>
              </a:rPr>
              <a:t> Show - Stand Logitech</a:t>
            </a:r>
          </a:p>
        </p:txBody>
      </p:sp>
      <p:pic>
        <p:nvPicPr>
          <p:cNvPr id="1628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565290"/>
            <a:ext cx="5558175" cy="493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607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2822"/>
                                        </p:tgtEl>
                                        <p:attrNameLst>
                                          <p:attrName>style.visibility</p:attrName>
                                        </p:attrNameLst>
                                      </p:cBhvr>
                                      <p:to>
                                        <p:strVal val="visible"/>
                                      </p:to>
                                    </p:set>
                                    <p:animEffect transition="in" filter="fade">
                                      <p:cBhvr>
                                        <p:cTn id="7" dur="1000"/>
                                        <p:tgtEl>
                                          <p:spTgt spid="162822"/>
                                        </p:tgtEl>
                                      </p:cBhvr>
                                    </p:animEffect>
                                    <p:anim calcmode="lin" valueType="num">
                                      <p:cBhvr>
                                        <p:cTn id="8" dur="1000" fill="hold"/>
                                        <p:tgtEl>
                                          <p:spTgt spid="162822"/>
                                        </p:tgtEl>
                                        <p:attrNameLst>
                                          <p:attrName>ppt_x</p:attrName>
                                        </p:attrNameLst>
                                      </p:cBhvr>
                                      <p:tavLst>
                                        <p:tav tm="0">
                                          <p:val>
                                            <p:strVal val="#ppt_x"/>
                                          </p:val>
                                        </p:tav>
                                        <p:tav tm="100000">
                                          <p:val>
                                            <p:strVal val="#ppt_x"/>
                                          </p:val>
                                        </p:tav>
                                      </p:tavLst>
                                    </p:anim>
                                    <p:anim calcmode="lin" valueType="num">
                                      <p:cBhvr>
                                        <p:cTn id="9" dur="1000" fill="hold"/>
                                        <p:tgtEl>
                                          <p:spTgt spid="1628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C:\Documents and Settings\vsaona\Escritorio\fitnice.pic\pic.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188" y="1473145"/>
            <a:ext cx="2845072" cy="505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6887061" y="2204864"/>
            <a:ext cx="21341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err="1">
                <a:latin typeface="Futura Lt BT" charset="0"/>
              </a:rPr>
              <a:t>Tempur</a:t>
            </a:r>
            <a:r>
              <a:rPr lang="es-ES" altLang="es-ES" sz="1600" dirty="0" err="1">
                <a:latin typeface="Futura Lt BT" charset="0"/>
              </a:rPr>
              <a:t>’</a:t>
            </a:r>
            <a:r>
              <a:rPr lang="es-ES" sz="1600" dirty="0" err="1">
                <a:latin typeface="Futura Lt BT" charset="0"/>
              </a:rPr>
              <a:t>s</a:t>
            </a:r>
            <a:r>
              <a:rPr lang="es-ES" sz="1600" dirty="0">
                <a:latin typeface="Futura Lt BT" charset="0"/>
              </a:rPr>
              <a:t> shop </a:t>
            </a:r>
            <a:r>
              <a:rPr lang="es-ES" sz="1600" dirty="0" smtClean="0">
                <a:latin typeface="Futura Lt BT" charset="0"/>
              </a:rPr>
              <a:t>(</a:t>
            </a:r>
            <a:r>
              <a:rPr lang="es-ES" sz="1600" dirty="0" err="1" smtClean="0">
                <a:latin typeface="Futura Lt BT" charset="0"/>
              </a:rPr>
              <a:t>Cyprus</a:t>
            </a:r>
            <a:r>
              <a:rPr lang="es-ES" sz="1600" dirty="0" smtClean="0">
                <a:latin typeface="Futura Lt BT" charset="0"/>
              </a:rPr>
              <a:t>)</a:t>
            </a:r>
            <a:endParaRPr lang="es-ES" sz="1600" dirty="0">
              <a:latin typeface="Futura Lt BT" charset="0"/>
            </a:endParaRPr>
          </a:p>
        </p:txBody>
      </p:sp>
      <p:pic>
        <p:nvPicPr>
          <p:cNvPr id="73732" name="Picture 2" descr="C:\Documents and Settings\vsaona\Escritorio\fitnice.pic\pic.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973106"/>
            <a:ext cx="4493092" cy="355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410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3" descr="C:\Documents and Settings\vsaona\Escritorio\fitnice.pic\pi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168" y="1268760"/>
            <a:ext cx="5760640" cy="455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3"/>
          <p:cNvSpPr txBox="1">
            <a:spLocks noChangeArrowheads="1"/>
          </p:cNvSpPr>
          <p:nvPr/>
        </p:nvSpPr>
        <p:spPr bwMode="auto">
          <a:xfrm>
            <a:off x="6462284" y="404664"/>
            <a:ext cx="24795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err="1">
                <a:latin typeface="Futura Lt BT" charset="0"/>
              </a:rPr>
              <a:t>Mekatronic</a:t>
            </a:r>
            <a:r>
              <a:rPr lang="es-ES" altLang="es-ES" sz="1600" dirty="0" err="1">
                <a:latin typeface="Futura Lt BT" charset="0"/>
              </a:rPr>
              <a:t>’</a:t>
            </a:r>
            <a:r>
              <a:rPr lang="es-ES" sz="1600" dirty="0" err="1">
                <a:latin typeface="Futura Lt BT" charset="0"/>
              </a:rPr>
              <a:t>s</a:t>
            </a:r>
            <a:r>
              <a:rPr lang="es-ES" sz="1600" dirty="0">
                <a:latin typeface="Futura Lt BT" charset="0"/>
              </a:rPr>
              <a:t> </a:t>
            </a:r>
            <a:r>
              <a:rPr lang="es-ES" sz="1600" dirty="0" err="1">
                <a:latin typeface="Futura Lt BT" charset="0"/>
              </a:rPr>
              <a:t>offices</a:t>
            </a:r>
            <a:r>
              <a:rPr lang="es-ES" sz="1600" dirty="0">
                <a:latin typeface="Futura Lt BT" charset="0"/>
              </a:rPr>
              <a:t>  </a:t>
            </a:r>
            <a:r>
              <a:rPr lang="es-ES" sz="1600" dirty="0" smtClean="0">
                <a:latin typeface="Futura Lt BT" charset="0"/>
              </a:rPr>
              <a:t>(</a:t>
            </a:r>
            <a:r>
              <a:rPr lang="es-ES" sz="1600" dirty="0" err="1" smtClean="0">
                <a:latin typeface="Futura Lt BT" charset="0"/>
              </a:rPr>
              <a:t>Cyprus</a:t>
            </a:r>
            <a:r>
              <a:rPr lang="es-ES" sz="1600" dirty="0" smtClean="0">
                <a:latin typeface="Futura Lt BT" charset="0"/>
              </a:rPr>
              <a:t>)</a:t>
            </a:r>
            <a:endParaRPr lang="es-ES" sz="1600" dirty="0">
              <a:latin typeface="Futura Lt BT" charset="0"/>
            </a:endParaRPr>
          </a:p>
        </p:txBody>
      </p:sp>
    </p:spTree>
    <p:extLst>
      <p:ext uri="{BB962C8B-B14F-4D97-AF65-F5344CB8AC3E}">
        <p14:creationId xmlns:p14="http://schemas.microsoft.com/office/powerpoint/2010/main" val="3849865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C:\Documents and Settings\vsaona\Escritorio\fitnice.pic\cad_mad-20100520-0858 cop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86634"/>
            <a:ext cx="6335031" cy="500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6478368" y="663986"/>
            <a:ext cx="24795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smtClean="0">
                <a:latin typeface="Futura Lt BT" charset="0"/>
              </a:rPr>
              <a:t>Casa </a:t>
            </a:r>
            <a:r>
              <a:rPr lang="es-ES" sz="1600" dirty="0" err="1" smtClean="0">
                <a:latin typeface="Futura Lt BT" charset="0"/>
              </a:rPr>
              <a:t>Decor</a:t>
            </a:r>
            <a:r>
              <a:rPr lang="es-ES" sz="1600" dirty="0" smtClean="0">
                <a:latin typeface="Futura Lt BT" charset="0"/>
              </a:rPr>
              <a:t>, Madrid</a:t>
            </a:r>
            <a:endParaRPr lang="es-ES" sz="1600" dirty="0">
              <a:latin typeface="Futura Lt BT" charset="0"/>
            </a:endParaRPr>
          </a:p>
        </p:txBody>
      </p:sp>
      <p:pic>
        <p:nvPicPr>
          <p:cNvPr id="6" name="Picture 2" descr="C:\Documents and Settings\vsaona\Escritorio\fitnice.pic\cad_mad-20100520-0878 copy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20574">
            <a:off x="332986" y="799865"/>
            <a:ext cx="3555808"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370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3 Imagen" descr="ARMANI CAFE'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3635" y="2492896"/>
            <a:ext cx="4534587" cy="402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4 Imagen" descr="ARMANI CAFE' 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8640"/>
            <a:ext cx="4183609" cy="371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3"/>
          <p:cNvSpPr txBox="1">
            <a:spLocks noChangeArrowheads="1"/>
          </p:cNvSpPr>
          <p:nvPr/>
        </p:nvSpPr>
        <p:spPr bwMode="auto">
          <a:xfrm>
            <a:off x="6508698" y="1876481"/>
            <a:ext cx="2479524" cy="34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a:latin typeface="Futura Lt BT" charset="0"/>
              </a:rPr>
              <a:t>Armani Café  (Milano)</a:t>
            </a:r>
          </a:p>
        </p:txBody>
      </p:sp>
    </p:spTree>
    <p:extLst>
      <p:ext uri="{BB962C8B-B14F-4D97-AF65-F5344CB8AC3E}">
        <p14:creationId xmlns:p14="http://schemas.microsoft.com/office/powerpoint/2010/main" val="1524584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6 Imagen" descr="ARMANI PRIVE'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65690">
            <a:off x="446532" y="600830"/>
            <a:ext cx="3089050" cy="251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7 Imagen" descr="ARMANI PRIV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8041" y="1988840"/>
            <a:ext cx="5335008" cy="474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3"/>
          <p:cNvSpPr txBox="1">
            <a:spLocks noChangeArrowheads="1"/>
          </p:cNvSpPr>
          <p:nvPr/>
        </p:nvSpPr>
        <p:spPr bwMode="auto">
          <a:xfrm>
            <a:off x="6162915" y="1196752"/>
            <a:ext cx="28423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err="1" smtClean="0"/>
              <a:t>Discotheque</a:t>
            </a:r>
            <a:r>
              <a:rPr lang="es-ES" sz="1600" dirty="0" smtClean="0">
                <a:latin typeface="Futura Lt BT" charset="0"/>
              </a:rPr>
              <a:t> </a:t>
            </a:r>
            <a:r>
              <a:rPr lang="es-ES" sz="1600" dirty="0">
                <a:latin typeface="Futura Lt BT" charset="0"/>
              </a:rPr>
              <a:t>Armani </a:t>
            </a:r>
            <a:r>
              <a:rPr lang="es-ES" sz="1600" dirty="0" err="1">
                <a:latin typeface="Futura Lt BT" charset="0"/>
              </a:rPr>
              <a:t>Priveé</a:t>
            </a:r>
            <a:r>
              <a:rPr lang="es-ES" sz="1600" dirty="0">
                <a:latin typeface="Futura Lt BT" charset="0"/>
              </a:rPr>
              <a:t>  (Milano)</a:t>
            </a:r>
          </a:p>
        </p:txBody>
      </p:sp>
    </p:spTree>
    <p:extLst>
      <p:ext uri="{BB962C8B-B14F-4D97-AF65-F5344CB8AC3E}">
        <p14:creationId xmlns:p14="http://schemas.microsoft.com/office/powerpoint/2010/main" val="3327926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6 Imagen" descr="bkb 15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3739" y="2835930"/>
            <a:ext cx="4228547" cy="375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4" name="7 Imagen" descr="bkb 1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88640"/>
            <a:ext cx="2994847" cy="47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3"/>
          <p:cNvSpPr txBox="1">
            <a:spLocks noChangeArrowheads="1"/>
          </p:cNvSpPr>
          <p:nvPr/>
        </p:nvSpPr>
        <p:spPr bwMode="auto">
          <a:xfrm>
            <a:off x="5353756" y="1962078"/>
            <a:ext cx="3538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a:latin typeface="Futura Lt BT" charset="0"/>
              </a:rPr>
              <a:t>Hotel SPA </a:t>
            </a:r>
            <a:r>
              <a:rPr lang="es-ES" sz="1600" dirty="0" err="1">
                <a:latin typeface="Futura Lt BT" charset="0"/>
              </a:rPr>
              <a:t>Kenzi</a:t>
            </a:r>
            <a:r>
              <a:rPr lang="es-ES" sz="1600" dirty="0">
                <a:latin typeface="Futura Lt BT" charset="0"/>
              </a:rPr>
              <a:t> </a:t>
            </a:r>
            <a:r>
              <a:rPr lang="es-ES" sz="1600" dirty="0" err="1">
                <a:latin typeface="Futura Lt BT" charset="0"/>
              </a:rPr>
              <a:t>Towers</a:t>
            </a:r>
            <a:r>
              <a:rPr lang="es-ES" sz="1600" dirty="0">
                <a:latin typeface="Futura Lt BT" charset="0"/>
              </a:rPr>
              <a:t>  (Casablanca)</a:t>
            </a:r>
          </a:p>
        </p:txBody>
      </p:sp>
    </p:spTree>
    <p:extLst>
      <p:ext uri="{BB962C8B-B14F-4D97-AF65-F5344CB8AC3E}">
        <p14:creationId xmlns:p14="http://schemas.microsoft.com/office/powerpoint/2010/main" val="4168594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6162414" y="2636912"/>
            <a:ext cx="2842381" cy="34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smtClean="0">
                <a:latin typeface="Futura Lt BT" charset="0"/>
              </a:rPr>
              <a:t>Hotel Hilton GYM  </a:t>
            </a:r>
            <a:r>
              <a:rPr lang="es-ES" sz="1600" dirty="0">
                <a:latin typeface="Futura Lt BT" charset="0"/>
              </a:rPr>
              <a:t>(Ucrania)</a:t>
            </a:r>
          </a:p>
        </p:txBody>
      </p:sp>
      <p:pic>
        <p:nvPicPr>
          <p:cNvPr id="81923" name="5 Imagen" descr="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547" y="133283"/>
            <a:ext cx="3384565" cy="300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6 Imagen" descr="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214140"/>
            <a:ext cx="3856731" cy="342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495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6148274" y="1945626"/>
            <a:ext cx="2842381" cy="34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err="1" smtClean="0">
                <a:latin typeface="Futura Lt BT" charset="0"/>
              </a:rPr>
              <a:t>Cruyff</a:t>
            </a:r>
            <a:r>
              <a:rPr lang="es-ES" sz="1600" dirty="0" smtClean="0">
                <a:latin typeface="Futura Lt BT" charset="0"/>
              </a:rPr>
              <a:t> </a:t>
            </a:r>
            <a:r>
              <a:rPr lang="es-ES" sz="1600" dirty="0" err="1" smtClean="0">
                <a:latin typeface="Futura Lt BT" charset="0"/>
              </a:rPr>
              <a:t>Classics</a:t>
            </a:r>
            <a:r>
              <a:rPr lang="es-ES" sz="1600" dirty="0" smtClean="0">
                <a:latin typeface="Futura Lt BT" charset="0"/>
              </a:rPr>
              <a:t> (</a:t>
            </a:r>
            <a:r>
              <a:rPr lang="es-ES" sz="1600" dirty="0" err="1" smtClean="0">
                <a:latin typeface="Futura Lt BT" charset="0"/>
              </a:rPr>
              <a:t>Holland</a:t>
            </a:r>
            <a:r>
              <a:rPr lang="es-ES" sz="1600" dirty="0" smtClean="0">
                <a:latin typeface="Futura Lt BT" charset="0"/>
              </a:rPr>
              <a:t>)</a:t>
            </a:r>
            <a:endParaRPr lang="es-ES" sz="1600" dirty="0">
              <a:latin typeface="Futura Lt BT" charset="0"/>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354" y="206479"/>
            <a:ext cx="2625454" cy="1969091"/>
          </a:xfrm>
          <a:prstGeom prst="rect">
            <a:avLst/>
          </a:prstGeom>
        </p:spPr>
      </p:pic>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2420888"/>
            <a:ext cx="6195307" cy="4226215"/>
          </a:xfrm>
          <a:prstGeom prst="rect">
            <a:avLst/>
          </a:prstGeom>
        </p:spPr>
      </p:pic>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07652">
            <a:off x="4109498" y="274930"/>
            <a:ext cx="1728192" cy="2304256"/>
          </a:xfrm>
          <a:prstGeom prst="rect">
            <a:avLst/>
          </a:prstGeom>
        </p:spPr>
      </p:pic>
    </p:spTree>
    <p:extLst>
      <p:ext uri="{BB962C8B-B14F-4D97-AF65-F5344CB8AC3E}">
        <p14:creationId xmlns:p14="http://schemas.microsoft.com/office/powerpoint/2010/main" val="2656043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VSaona\Desktop\presentación_ADAMSTOLER\P11903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3068960"/>
            <a:ext cx="4800533" cy="36004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VSaona\Desktop\presentación_ADAMSTOLER\P11903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06642"/>
            <a:ext cx="3816424" cy="286231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6142501" y="2492896"/>
            <a:ext cx="28423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a:latin typeface="Futura Lt BT" charset="0"/>
              </a:rPr>
              <a:t>Hotel </a:t>
            </a:r>
            <a:r>
              <a:rPr lang="es-ES" sz="1600" dirty="0" err="1">
                <a:latin typeface="Futura Lt BT" charset="0"/>
              </a:rPr>
              <a:t>Balmoral</a:t>
            </a:r>
            <a:r>
              <a:rPr lang="es-ES" sz="1600" dirty="0">
                <a:latin typeface="Futura Lt BT" charset="0"/>
              </a:rPr>
              <a:t> </a:t>
            </a:r>
            <a:r>
              <a:rPr lang="es-ES" sz="1600" dirty="0" err="1">
                <a:latin typeface="Futura Lt BT" charset="0"/>
              </a:rPr>
              <a:t>Vacances</a:t>
            </a:r>
            <a:r>
              <a:rPr lang="es-ES" sz="1600" dirty="0">
                <a:latin typeface="Futura Lt BT" charset="0"/>
              </a:rPr>
              <a:t> </a:t>
            </a:r>
            <a:r>
              <a:rPr lang="es-ES" sz="1600" dirty="0" err="1">
                <a:latin typeface="Futura Lt BT" charset="0"/>
              </a:rPr>
              <a:t>Bleues</a:t>
            </a:r>
            <a:r>
              <a:rPr lang="es-ES" sz="1600" dirty="0">
                <a:latin typeface="Futura Lt BT" charset="0"/>
              </a:rPr>
              <a:t>, France</a:t>
            </a:r>
          </a:p>
        </p:txBody>
      </p:sp>
    </p:spTree>
    <p:extLst>
      <p:ext uri="{BB962C8B-B14F-4D97-AF65-F5344CB8AC3E}">
        <p14:creationId xmlns:p14="http://schemas.microsoft.com/office/powerpoint/2010/main" val="611233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427365" y="253058"/>
            <a:ext cx="8230138" cy="1142735"/>
          </a:xfrm>
        </p:spPr>
        <p:txBody>
          <a:bodyPr>
            <a:normAutofit/>
          </a:bodyPr>
          <a:lstStyle/>
          <a:p>
            <a:pPr algn="l" eaLnBrk="1" hangingPunct="1"/>
            <a:r>
              <a:rPr lang="es-ES_tradnl" sz="3200" dirty="0" smtClean="0">
                <a:latin typeface="Helvetica" pitchFamily="34" charset="0"/>
                <a:ea typeface="ＭＳ Ｐゴシック" pitchFamily="34" charset="-128"/>
              </a:rPr>
              <a:t>BRAND</a:t>
            </a:r>
          </a:p>
        </p:txBody>
      </p:sp>
      <p:pic>
        <p:nvPicPr>
          <p:cNvPr id="23563" name="Picture 11" descr="LOGOFITNICE"/>
          <p:cNvPicPr>
            <a:picLocks noChangeAspect="1" noChangeArrowheads="1"/>
          </p:cNvPicPr>
          <p:nvPr/>
        </p:nvPicPr>
        <p:blipFill>
          <a:blip r:embed="rId3">
            <a:extLst>
              <a:ext uri="{28A0092B-C50C-407E-A947-70E740481C1C}">
                <a14:useLocalDpi xmlns:a14="http://schemas.microsoft.com/office/drawing/2010/main" val="0"/>
              </a:ext>
            </a:extLst>
          </a:blip>
          <a:srcRect l="6705" t="69746" r="56331" b="5991"/>
          <a:stretch>
            <a:fillRect/>
          </a:stretch>
        </p:blipFill>
        <p:spPr bwMode="auto">
          <a:xfrm>
            <a:off x="4328752" y="332656"/>
            <a:ext cx="2132793" cy="101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p:cNvSpPr txBox="1">
            <a:spLocks noChangeArrowheads="1"/>
          </p:cNvSpPr>
          <p:nvPr/>
        </p:nvSpPr>
        <p:spPr bwMode="auto">
          <a:xfrm>
            <a:off x="2439206" y="1346690"/>
            <a:ext cx="6704794" cy="4001095"/>
          </a:xfrm>
          <a:prstGeom prst="rect">
            <a:avLst/>
          </a:prstGeom>
          <a:noFill/>
          <a:ln w="9525" algn="ctr">
            <a:noFill/>
            <a:miter lim="800000"/>
            <a:headEnd/>
            <a:tailEnd/>
          </a:ln>
          <a:effec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buClr>
                <a:srgbClr val="FF9933"/>
              </a:buClr>
              <a:buFont typeface="Wingdings" pitchFamily="2" charset="2"/>
              <a:buNone/>
            </a:pPr>
            <a:endParaRPr lang="en-US" sz="1800" b="1" dirty="0">
              <a:latin typeface="Futura Lt BT" charset="0"/>
            </a:endParaRPr>
          </a:p>
          <a:p>
            <a:pPr>
              <a:buClr>
                <a:srgbClr val="FF9933"/>
              </a:buClr>
              <a:buFont typeface="Wingdings" pitchFamily="2" charset="2"/>
              <a:buNone/>
            </a:pPr>
            <a:r>
              <a:rPr lang="en-US" sz="1800" b="1" dirty="0" smtClean="0">
                <a:latin typeface="Futura Lt BT" charset="0"/>
              </a:rPr>
              <a:t>FITNICE </a:t>
            </a:r>
            <a:r>
              <a:rPr lang="en-US" sz="1800" dirty="0" smtClean="0">
                <a:latin typeface="Futura Lt BT" charset="0"/>
              </a:rPr>
              <a:t>has been inspired by the design of architect’s </a:t>
            </a:r>
            <a:r>
              <a:rPr lang="en-US" sz="1800" i="1" dirty="0" err="1" smtClean="0">
                <a:latin typeface="Futura Lt BT" charset="0"/>
              </a:rPr>
              <a:t>Cerda</a:t>
            </a:r>
            <a:r>
              <a:rPr lang="en-US" sz="1800" dirty="0" smtClean="0">
                <a:latin typeface="Futura Lt BT" charset="0"/>
              </a:rPr>
              <a:t> </a:t>
            </a:r>
            <a:r>
              <a:rPr lang="en-US" sz="1800" dirty="0" err="1" smtClean="0">
                <a:latin typeface="Futura Lt BT" charset="0"/>
              </a:rPr>
              <a:t>Eixample</a:t>
            </a:r>
            <a:r>
              <a:rPr lang="en-US" sz="1800" dirty="0" smtClean="0">
                <a:latin typeface="Futura Lt BT" charset="0"/>
              </a:rPr>
              <a:t> district in Barcelona: a new grid pattern as an example of urban development that made urban life easier.</a:t>
            </a:r>
          </a:p>
          <a:p>
            <a:endParaRPr lang="en-GB" sz="1800" dirty="0">
              <a:latin typeface="Futura Lt BT" charset="0"/>
            </a:endParaRPr>
          </a:p>
          <a:p>
            <a:r>
              <a:rPr lang="en-GB" sz="1800" dirty="0" smtClean="0">
                <a:latin typeface="Futura Lt BT" charset="0"/>
              </a:rPr>
              <a:t>The </a:t>
            </a:r>
            <a:r>
              <a:rPr lang="en-GB" sz="1800" dirty="0">
                <a:latin typeface="Futura Lt BT" charset="0"/>
              </a:rPr>
              <a:t>colours </a:t>
            </a:r>
            <a:r>
              <a:rPr lang="en-GB" sz="1800" dirty="0" smtClean="0">
                <a:latin typeface="Futura Lt BT" charset="0"/>
              </a:rPr>
              <a:t>used in the logo </a:t>
            </a:r>
            <a:r>
              <a:rPr lang="en-GB" sz="1800" dirty="0">
                <a:latin typeface="Futura Lt BT" charset="0"/>
              </a:rPr>
              <a:t>represent </a:t>
            </a:r>
            <a:r>
              <a:rPr lang="en-GB" sz="1800" dirty="0" smtClean="0">
                <a:latin typeface="Futura Lt BT" charset="0"/>
              </a:rPr>
              <a:t>nature, </a:t>
            </a:r>
            <a:r>
              <a:rPr lang="en-GB" sz="1800" dirty="0">
                <a:latin typeface="Futura Lt BT" charset="0"/>
              </a:rPr>
              <a:t>providing impact and modernity. </a:t>
            </a:r>
            <a:endParaRPr lang="en-GB" sz="1800" dirty="0" smtClean="0">
              <a:latin typeface="Futura Lt BT" charset="0"/>
            </a:endParaRPr>
          </a:p>
          <a:p>
            <a:endParaRPr lang="en-GB" sz="1800" dirty="0">
              <a:latin typeface="Futura Lt BT" charset="0"/>
            </a:endParaRPr>
          </a:p>
          <a:p>
            <a:r>
              <a:rPr lang="en-GB" sz="1800" dirty="0" smtClean="0">
                <a:latin typeface="Futura Lt BT" charset="0"/>
              </a:rPr>
              <a:t>This </a:t>
            </a:r>
            <a:r>
              <a:rPr lang="en-GB" sz="1800" dirty="0">
                <a:latin typeface="Futura Lt BT" charset="0"/>
              </a:rPr>
              <a:t>logo transmits the international values of </a:t>
            </a:r>
            <a:r>
              <a:rPr lang="en-GB" sz="1800" dirty="0" smtClean="0">
                <a:latin typeface="Futura Lt BT" charset="0"/>
              </a:rPr>
              <a:t>Barcelona</a:t>
            </a:r>
            <a:r>
              <a:rPr lang="en-GB" altLang="es-ES" sz="1800" dirty="0" smtClean="0">
                <a:latin typeface="Futura Lt BT" charset="0"/>
              </a:rPr>
              <a:t>’</a:t>
            </a:r>
            <a:r>
              <a:rPr lang="en-GB" sz="1800" dirty="0" smtClean="0">
                <a:latin typeface="Futura Lt BT" charset="0"/>
              </a:rPr>
              <a:t>s </a:t>
            </a:r>
            <a:r>
              <a:rPr lang="en-GB" sz="1800" dirty="0">
                <a:latin typeface="Futura Lt BT" charset="0"/>
              </a:rPr>
              <a:t>brand (</a:t>
            </a:r>
            <a:r>
              <a:rPr lang="en-GB" altLang="es-ES" sz="1800" dirty="0">
                <a:latin typeface="Futura Lt BT" charset="0"/>
              </a:rPr>
              <a:t>“</a:t>
            </a:r>
            <a:r>
              <a:rPr lang="en-GB" sz="1800" dirty="0">
                <a:latin typeface="Futura Lt BT" charset="0"/>
              </a:rPr>
              <a:t>Gaudi</a:t>
            </a:r>
            <a:r>
              <a:rPr lang="en-GB" altLang="es-ES" sz="1800" dirty="0">
                <a:latin typeface="Futura Lt BT" charset="0"/>
              </a:rPr>
              <a:t>’</a:t>
            </a:r>
            <a:r>
              <a:rPr lang="en-GB" sz="1800" dirty="0">
                <a:latin typeface="Futura Lt BT" charset="0"/>
              </a:rPr>
              <a:t>s mosaic</a:t>
            </a:r>
            <a:r>
              <a:rPr lang="en-GB" altLang="es-ES" sz="1800" dirty="0">
                <a:latin typeface="Futura Lt BT" charset="0"/>
              </a:rPr>
              <a:t>”</a:t>
            </a:r>
            <a:r>
              <a:rPr lang="en-GB" sz="1800" dirty="0">
                <a:latin typeface="Futura Lt BT" charset="0"/>
              </a:rPr>
              <a:t>). </a:t>
            </a:r>
            <a:endParaRPr lang="en-GB" sz="1800" dirty="0" smtClean="0">
              <a:latin typeface="Futura Lt BT" charset="0"/>
            </a:endParaRPr>
          </a:p>
          <a:p>
            <a:endParaRPr lang="en-US" sz="1600" dirty="0">
              <a:latin typeface="Futura Lt BT" charset="0"/>
            </a:endParaRPr>
          </a:p>
          <a:p>
            <a:pPr algn="ctr"/>
            <a:r>
              <a:rPr lang="en-US" sz="2000" u="sng" dirty="0">
                <a:effectLst>
                  <a:outerShdw blurRad="38100" dist="38100" dir="2700000" algn="tl">
                    <a:srgbClr val="C0C0C0"/>
                  </a:outerShdw>
                </a:effectLst>
                <a:latin typeface="Futura Lt BT" charset="0"/>
              </a:rPr>
              <a:t>Modern /  Creative  /  Trendy  /  Cosmopolitan  /  Mediterranean</a:t>
            </a:r>
          </a:p>
          <a:p>
            <a:endParaRPr lang="en-US" sz="1800" u="sng" dirty="0">
              <a:effectLst>
                <a:outerShdw blurRad="38100" dist="38100" dir="2700000" algn="tl">
                  <a:srgbClr val="C0C0C0"/>
                </a:outerShdw>
              </a:effectLst>
              <a:latin typeface="Futura Lt BT"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5733256"/>
            <a:ext cx="586814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613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fade">
                                      <p:cBhvr>
                                        <p:cTn id="7" dur="1000"/>
                                        <p:tgtEl>
                                          <p:spTgt spid="23563"/>
                                        </p:tgtEl>
                                      </p:cBhvr>
                                    </p:animEffect>
                                    <p:anim calcmode="lin" valueType="num">
                                      <p:cBhvr>
                                        <p:cTn id="8" dur="1000" fill="hold"/>
                                        <p:tgtEl>
                                          <p:spTgt spid="23563"/>
                                        </p:tgtEl>
                                        <p:attrNameLst>
                                          <p:attrName>ppt_x</p:attrName>
                                        </p:attrNameLst>
                                      </p:cBhvr>
                                      <p:tavLst>
                                        <p:tav tm="0">
                                          <p:val>
                                            <p:strVal val="#ppt_x"/>
                                          </p:val>
                                        </p:tav>
                                        <p:tav tm="100000">
                                          <p:val>
                                            <p:strVal val="#ppt_x"/>
                                          </p:val>
                                        </p:tav>
                                      </p:tavLst>
                                    </p:anim>
                                    <p:anim calcmode="lin" valueType="num">
                                      <p:cBhvr>
                                        <p:cTn id="9" dur="1000" fill="hold"/>
                                        <p:tgtEl>
                                          <p:spTgt spid="235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VSaona\Desktop\presentación_ADAMSTOLER\Schiphol College, Holland_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268760"/>
            <a:ext cx="4104457" cy="547260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VSaona\Desktop\presentación_ADAMSTOLER\Schiphol College, Holland_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276872"/>
            <a:ext cx="3936439" cy="295232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6194116" y="692696"/>
            <a:ext cx="2842381" cy="34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err="1">
                <a:latin typeface="Futura Lt BT" charset="0"/>
              </a:rPr>
              <a:t>Schiphol</a:t>
            </a:r>
            <a:r>
              <a:rPr lang="es-ES" sz="1600" dirty="0">
                <a:latin typeface="Futura Lt BT" charset="0"/>
              </a:rPr>
              <a:t> </a:t>
            </a:r>
            <a:r>
              <a:rPr lang="es-ES" sz="1600" dirty="0" err="1" smtClean="0">
                <a:latin typeface="Futura Lt BT" charset="0"/>
              </a:rPr>
              <a:t>College</a:t>
            </a:r>
            <a:r>
              <a:rPr lang="es-ES" sz="1600" dirty="0" smtClean="0">
                <a:latin typeface="Futura Lt BT" charset="0"/>
              </a:rPr>
              <a:t> (</a:t>
            </a:r>
            <a:r>
              <a:rPr lang="es-ES" sz="1600" dirty="0" err="1" smtClean="0">
                <a:latin typeface="Futura Lt BT" charset="0"/>
              </a:rPr>
              <a:t>Holland</a:t>
            </a:r>
            <a:r>
              <a:rPr lang="es-ES" sz="1600" dirty="0">
                <a:latin typeface="Futura Lt BT" charset="0"/>
              </a:rPr>
              <a:t>)</a:t>
            </a:r>
          </a:p>
        </p:txBody>
      </p:sp>
    </p:spTree>
    <p:extLst>
      <p:ext uri="{BB962C8B-B14F-4D97-AF65-F5344CB8AC3E}">
        <p14:creationId xmlns:p14="http://schemas.microsoft.com/office/powerpoint/2010/main" val="1076579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VSaona\Desktop\presentación_ADAMSTOL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2060848"/>
            <a:ext cx="4434433" cy="453650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VSaona\Desktop\presentación_ADAMSTOL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32734">
            <a:off x="323527" y="1974404"/>
            <a:ext cx="3672408" cy="260824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6095014" y="1412776"/>
            <a:ext cx="28423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smtClean="0">
                <a:latin typeface="Futura Lt BT" charset="0"/>
              </a:rPr>
              <a:t>Desigual stand at </a:t>
            </a:r>
            <a:r>
              <a:rPr lang="es-ES" sz="1600" dirty="0" err="1" smtClean="0">
                <a:latin typeface="Futura Lt BT" charset="0"/>
              </a:rPr>
              <a:t>Cirque</a:t>
            </a:r>
            <a:r>
              <a:rPr lang="es-ES" sz="1600" dirty="0" smtClean="0">
                <a:latin typeface="Futura Lt BT" charset="0"/>
              </a:rPr>
              <a:t> du </a:t>
            </a:r>
            <a:r>
              <a:rPr lang="es-ES" sz="1600" dirty="0" err="1" smtClean="0">
                <a:latin typeface="Futura Lt BT" charset="0"/>
              </a:rPr>
              <a:t>Soleil</a:t>
            </a:r>
            <a:r>
              <a:rPr lang="es-ES" sz="1600" dirty="0" smtClean="0">
                <a:latin typeface="Futura Lt BT" charset="0"/>
              </a:rPr>
              <a:t> (</a:t>
            </a:r>
            <a:r>
              <a:rPr lang="es-ES" sz="1600" dirty="0" err="1" smtClean="0">
                <a:latin typeface="Futura Lt BT" charset="0"/>
              </a:rPr>
              <a:t>Bacelon</a:t>
            </a:r>
            <a:r>
              <a:rPr lang="es-ES" sz="1600" dirty="0" smtClean="0">
                <a:latin typeface="Futura Lt BT" charset="0"/>
              </a:rPr>
              <a:t>)</a:t>
            </a:r>
            <a:endParaRPr lang="es-ES" sz="1600" dirty="0">
              <a:latin typeface="Futura Lt BT" charset="0"/>
            </a:endParaRPr>
          </a:p>
        </p:txBody>
      </p:sp>
    </p:spTree>
    <p:extLst>
      <p:ext uri="{BB962C8B-B14F-4D97-AF65-F5344CB8AC3E}">
        <p14:creationId xmlns:p14="http://schemas.microsoft.com/office/powerpoint/2010/main" val="1977355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VSaona\Desktop\presentación_ADAMSTOLER\20111022_62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1700808"/>
            <a:ext cx="2808312" cy="421246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VSaona\Desktop\presentación_ADAMSTOLER\20111022_62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5842" y="1169385"/>
            <a:ext cx="3618646" cy="5427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6122107" y="620688"/>
            <a:ext cx="28423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err="1" smtClean="0">
                <a:latin typeface="Futura Lt BT" charset="0"/>
              </a:rPr>
              <a:t>Coque’s</a:t>
            </a:r>
            <a:r>
              <a:rPr lang="es-ES" sz="1600" dirty="0" smtClean="0">
                <a:latin typeface="Futura Lt BT" charset="0"/>
              </a:rPr>
              <a:t> Restaurant (Madrid)</a:t>
            </a:r>
            <a:endParaRPr lang="es-ES" sz="1600" dirty="0">
              <a:latin typeface="Futura Lt BT" charset="0"/>
            </a:endParaRPr>
          </a:p>
        </p:txBody>
      </p:sp>
    </p:spTree>
    <p:extLst>
      <p:ext uri="{BB962C8B-B14F-4D97-AF65-F5344CB8AC3E}">
        <p14:creationId xmlns:p14="http://schemas.microsoft.com/office/powerpoint/2010/main" val="1977355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6122107" y="620688"/>
            <a:ext cx="28423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eaLnBrk="1" hangingPunct="1">
              <a:spcBef>
                <a:spcPct val="50000"/>
              </a:spcBef>
            </a:pPr>
            <a:r>
              <a:rPr lang="es-ES" sz="1600" dirty="0" smtClean="0">
                <a:latin typeface="Futura Lt BT" charset="0"/>
              </a:rPr>
              <a:t>Michael Page </a:t>
            </a:r>
            <a:r>
              <a:rPr lang="es-ES" sz="1600" dirty="0" err="1" smtClean="0">
                <a:latin typeface="Futura Lt BT" charset="0"/>
              </a:rPr>
              <a:t>Offices</a:t>
            </a:r>
            <a:r>
              <a:rPr lang="es-ES" sz="1600" dirty="0" smtClean="0">
                <a:latin typeface="Futura Lt BT" charset="0"/>
              </a:rPr>
              <a:t> (Barcelona)</a:t>
            </a:r>
            <a:endParaRPr lang="es-ES" sz="1600" dirty="0">
              <a:latin typeface="Futura Lt BT" charset="0"/>
            </a:endParaRPr>
          </a:p>
        </p:txBody>
      </p:sp>
      <p:pic>
        <p:nvPicPr>
          <p:cNvPr id="1026" name="Picture 2" descr="C:\Users\VSaona\Desktop\presentación_ADAMSTOLER\MPage_fitnice_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6105" y="1205463"/>
            <a:ext cx="3398383" cy="50975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Saona\Desktop\presentación_ADAMSTOLER\MPage_fitnice_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715" y="1772816"/>
            <a:ext cx="4536504"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238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78191" y="0"/>
            <a:ext cx="8230138" cy="1142735"/>
          </a:xfrm>
          <a:prstGeom prst="rect">
            <a:avLst/>
          </a:prstGeom>
          <a:noFill/>
          <a:ln w="9525">
            <a:noFill/>
            <a:miter lim="800000"/>
            <a:headEnd/>
            <a:tailEnd/>
          </a:ln>
        </p:spPr>
        <p:txBody>
          <a:bodyPr anchor="ctr"/>
          <a:lstStyle/>
          <a:p>
            <a:pPr>
              <a:defRPr/>
            </a:pPr>
            <a:r>
              <a:rPr lang="es-ES_tradnl" sz="3200" kern="0" dirty="0">
                <a:solidFill>
                  <a:srgbClr val="00121E"/>
                </a:solidFill>
                <a:latin typeface="Helvetica" pitchFamily="34" charset="0"/>
                <a:ea typeface="+mj-ea"/>
                <a:cs typeface="+mj-cs"/>
              </a:rPr>
              <a:t>FITNICE </a:t>
            </a:r>
            <a:r>
              <a:rPr lang="es-ES_tradnl" sz="3200" kern="0" dirty="0" err="1">
                <a:solidFill>
                  <a:srgbClr val="00121E"/>
                </a:solidFill>
                <a:latin typeface="Helvetica" pitchFamily="34" charset="0"/>
                <a:ea typeface="+mj-ea"/>
                <a:cs typeface="+mj-cs"/>
              </a:rPr>
              <a:t>upholstery</a:t>
            </a:r>
            <a:r>
              <a:rPr lang="es-ES_tradnl" sz="3200" kern="0" dirty="0">
                <a:solidFill>
                  <a:srgbClr val="00121E"/>
                </a:solidFill>
                <a:latin typeface="Helvetica" pitchFamily="34" charset="0"/>
                <a:ea typeface="+mj-ea"/>
                <a:cs typeface="+mj-cs"/>
              </a:rPr>
              <a:t> </a:t>
            </a:r>
          </a:p>
        </p:txBody>
      </p:sp>
      <p:pic>
        <p:nvPicPr>
          <p:cNvPr id="82946" name="5 Imagen" descr="Mood Low Blanc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628800"/>
            <a:ext cx="5080000" cy="437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579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404663"/>
            <a:ext cx="4680520" cy="6241406"/>
          </a:xfrm>
          <a:prstGeom prst="rect">
            <a:avLst/>
          </a:prstGeom>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1497" t="-14342" r="-1497" b="-5426"/>
          <a:stretch>
            <a:fillRect/>
          </a:stretch>
        </p:blipFill>
        <p:spPr bwMode="auto">
          <a:xfrm>
            <a:off x="4572000" y="620688"/>
            <a:ext cx="43817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l="-6535" t="-3922" r="-13072" b="-4358"/>
          <a:stretch>
            <a:fillRect/>
          </a:stretch>
        </p:blipFill>
        <p:spPr bwMode="auto">
          <a:xfrm>
            <a:off x="-180975" y="-304829"/>
            <a:ext cx="3278188" cy="741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l="-8247" t="-11154" r="-4549" b="-10962"/>
          <a:stretch>
            <a:fillRect/>
          </a:stretch>
        </p:blipFill>
        <p:spPr bwMode="auto">
          <a:xfrm>
            <a:off x="107504" y="188640"/>
            <a:ext cx="35575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611560" y="2919570"/>
            <a:ext cx="3384376" cy="1754326"/>
          </a:xfrm>
          <a:prstGeom prst="rect">
            <a:avLst/>
          </a:prstGeom>
          <a:noFill/>
        </p:spPr>
        <p:txBody>
          <a:bodyPr wrap="square" rtlCol="0">
            <a:spAutoFit/>
          </a:bodyPr>
          <a:lstStyle/>
          <a:p>
            <a:pPr algn="ctr"/>
            <a:r>
              <a:rPr lang="es-ES" sz="5400" dirty="0" err="1" smtClean="0">
                <a:latin typeface="Segoe Script" pitchFamily="34" charset="0"/>
              </a:rPr>
              <a:t>Thank</a:t>
            </a:r>
            <a:r>
              <a:rPr lang="es-ES" sz="5400" dirty="0" smtClean="0">
                <a:latin typeface="Segoe Script" pitchFamily="34" charset="0"/>
              </a:rPr>
              <a:t> </a:t>
            </a:r>
            <a:r>
              <a:rPr lang="es-ES" sz="5400" dirty="0" err="1" smtClean="0">
                <a:latin typeface="Segoe Script" pitchFamily="34" charset="0"/>
              </a:rPr>
              <a:t>you</a:t>
            </a:r>
            <a:r>
              <a:rPr lang="es-ES" sz="5400" dirty="0" smtClean="0">
                <a:latin typeface="Segoe Script" pitchFamily="34" charset="0"/>
              </a:rPr>
              <a:t>!</a:t>
            </a:r>
            <a:endParaRPr lang="es-ES" sz="5400" dirty="0">
              <a:latin typeface="Segoe Script" pitchFamily="34" charset="0"/>
            </a:endParaRPr>
          </a:p>
        </p:txBody>
      </p:sp>
    </p:spTree>
    <p:extLst>
      <p:ext uri="{BB962C8B-B14F-4D97-AF65-F5344CB8AC3E}">
        <p14:creationId xmlns:p14="http://schemas.microsoft.com/office/powerpoint/2010/main" val="219856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395536" y="116632"/>
            <a:ext cx="2325736" cy="936104"/>
          </a:xfrm>
        </p:spPr>
        <p:txBody>
          <a:bodyPr>
            <a:noAutofit/>
          </a:bodyPr>
          <a:lstStyle/>
          <a:p>
            <a:pPr algn="l" eaLnBrk="1" hangingPunct="1"/>
            <a:r>
              <a:rPr lang="es-ES_tradnl" sz="3200" dirty="0" smtClean="0">
                <a:latin typeface="Helvetica" pitchFamily="34" charset="0"/>
                <a:ea typeface="ＭＳ Ｐゴシック" pitchFamily="34" charset="-128"/>
              </a:rPr>
              <a:t>MATERIAL</a:t>
            </a:r>
          </a:p>
        </p:txBody>
      </p:sp>
      <p:grpSp>
        <p:nvGrpSpPr>
          <p:cNvPr id="2" name="Group 21"/>
          <p:cNvGrpSpPr>
            <a:grpSpLocks/>
          </p:cNvGrpSpPr>
          <p:nvPr/>
        </p:nvGrpSpPr>
        <p:grpSpPr bwMode="auto">
          <a:xfrm>
            <a:off x="91645" y="1569185"/>
            <a:ext cx="2825467" cy="1355759"/>
            <a:chOff x="1695" y="859"/>
            <a:chExt cx="1991" cy="705"/>
          </a:xfrm>
        </p:grpSpPr>
        <p:sp>
          <p:nvSpPr>
            <p:cNvPr id="21513" name="AutoShape 22"/>
            <p:cNvSpPr>
              <a:spLocks noChangeArrowheads="1"/>
            </p:cNvSpPr>
            <p:nvPr/>
          </p:nvSpPr>
          <p:spPr bwMode="auto">
            <a:xfrm rot="16200000" flipH="1">
              <a:off x="3491" y="1250"/>
              <a:ext cx="114" cy="276"/>
            </a:xfrm>
            <a:prstGeom prst="can">
              <a:avLst>
                <a:gd name="adj" fmla="val 60526"/>
              </a:avLst>
            </a:prstGeom>
            <a:gradFill rotWithShape="0">
              <a:gsLst>
                <a:gs pos="0">
                  <a:srgbClr val="FFFFFF"/>
                </a:gs>
                <a:gs pos="100000">
                  <a:srgbClr val="767676"/>
                </a:gs>
              </a:gsLst>
              <a:lin ang="5400000" scaled="1"/>
            </a:gradFill>
            <a:ln w="9525">
              <a:solidFill>
                <a:srgbClr val="000000"/>
              </a:solidFill>
              <a:round/>
              <a:headEnd/>
              <a:tailEnd/>
            </a:ln>
          </p:spPr>
          <p:txBody>
            <a:bodyPr/>
            <a:lstStyle/>
            <a:p>
              <a:endParaRPr lang="es-ES"/>
            </a:p>
          </p:txBody>
        </p:sp>
        <p:sp>
          <p:nvSpPr>
            <p:cNvPr id="21514" name="AutoShape 23"/>
            <p:cNvSpPr>
              <a:spLocks noChangeArrowheads="1"/>
            </p:cNvSpPr>
            <p:nvPr/>
          </p:nvSpPr>
          <p:spPr bwMode="auto">
            <a:xfrm rot="16200000">
              <a:off x="2849" y="889"/>
              <a:ext cx="372" cy="978"/>
            </a:xfrm>
            <a:prstGeom prst="can">
              <a:avLst>
                <a:gd name="adj" fmla="val 65726"/>
              </a:avLst>
            </a:prstGeom>
            <a:gradFill rotWithShape="1">
              <a:gsLst>
                <a:gs pos="0">
                  <a:srgbClr val="800000"/>
                </a:gs>
                <a:gs pos="100000">
                  <a:srgbClr val="3B0000"/>
                </a:gs>
              </a:gsLst>
              <a:lin ang="5400000" scaled="1"/>
            </a:gradFill>
            <a:ln w="9525">
              <a:solidFill>
                <a:srgbClr val="000000"/>
              </a:solidFill>
              <a:round/>
              <a:headEnd/>
              <a:tailEnd/>
            </a:ln>
          </p:spPr>
          <p:txBody>
            <a:bodyPr/>
            <a:lstStyle/>
            <a:p>
              <a:endParaRPr lang="es-ES"/>
            </a:p>
          </p:txBody>
        </p:sp>
        <p:sp>
          <p:nvSpPr>
            <p:cNvPr id="21515" name="AutoShape 24"/>
            <p:cNvSpPr>
              <a:spLocks noChangeArrowheads="1"/>
            </p:cNvSpPr>
            <p:nvPr/>
          </p:nvSpPr>
          <p:spPr bwMode="auto">
            <a:xfrm rot="16200000" flipH="1">
              <a:off x="2477" y="1250"/>
              <a:ext cx="114" cy="276"/>
            </a:xfrm>
            <a:prstGeom prst="can">
              <a:avLst>
                <a:gd name="adj" fmla="val 60526"/>
              </a:avLst>
            </a:prstGeom>
            <a:gradFill rotWithShape="0">
              <a:gsLst>
                <a:gs pos="0">
                  <a:srgbClr val="FFFFFF"/>
                </a:gs>
                <a:gs pos="100000">
                  <a:srgbClr val="767676"/>
                </a:gs>
              </a:gsLst>
              <a:lin ang="5400000" scaled="1"/>
            </a:gradFill>
            <a:ln w="9525">
              <a:solidFill>
                <a:srgbClr val="000000"/>
              </a:solidFill>
              <a:round/>
              <a:headEnd/>
              <a:tailEnd/>
            </a:ln>
          </p:spPr>
          <p:txBody>
            <a:bodyPr/>
            <a:lstStyle/>
            <a:p>
              <a:endParaRPr lang="es-ES"/>
            </a:p>
          </p:txBody>
        </p:sp>
        <p:sp>
          <p:nvSpPr>
            <p:cNvPr id="21516" name="Text Box 25"/>
            <p:cNvSpPr txBox="1">
              <a:spLocks noChangeArrowheads="1"/>
            </p:cNvSpPr>
            <p:nvPr/>
          </p:nvSpPr>
          <p:spPr bwMode="auto">
            <a:xfrm>
              <a:off x="1695" y="864"/>
              <a:ext cx="70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r>
                <a:rPr lang="fr-FR" b="1" dirty="0">
                  <a:latin typeface="Humnst777 BT" charset="0"/>
                </a:rPr>
                <a:t>HT PES</a:t>
              </a:r>
            </a:p>
          </p:txBody>
        </p:sp>
        <p:sp>
          <p:nvSpPr>
            <p:cNvPr id="21517" name="Text Box 26"/>
            <p:cNvSpPr txBox="1">
              <a:spLocks noChangeArrowheads="1"/>
            </p:cNvSpPr>
            <p:nvPr/>
          </p:nvSpPr>
          <p:spPr bwMode="auto">
            <a:xfrm>
              <a:off x="2412" y="859"/>
              <a:ext cx="47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r>
                <a:rPr lang="fr-FR" b="1" dirty="0">
                  <a:latin typeface="Humnst777 BT" charset="0"/>
                </a:rPr>
                <a:t>PVC</a:t>
              </a:r>
            </a:p>
          </p:txBody>
        </p:sp>
        <p:sp>
          <p:nvSpPr>
            <p:cNvPr id="21518" name="AutoShape 27"/>
            <p:cNvSpPr>
              <a:spLocks noChangeArrowheads="1"/>
            </p:cNvSpPr>
            <p:nvPr/>
          </p:nvSpPr>
          <p:spPr bwMode="auto">
            <a:xfrm rot="5565114">
              <a:off x="2189" y="1028"/>
              <a:ext cx="324" cy="24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00 w 21600"/>
                <a:gd name="T13" fmla="*/ 2880 h 21600"/>
                <a:gd name="T14" fmla="*/ 18200 w 21600"/>
                <a:gd name="T15" fmla="*/ 92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FF"/>
            </a:solidFill>
            <a:ln w="9525">
              <a:solidFill>
                <a:srgbClr val="000000"/>
              </a:solidFill>
              <a:miter lim="800000"/>
              <a:headEnd/>
              <a:tailEnd/>
            </a:ln>
          </p:spPr>
          <p:txBody>
            <a:bodyPr/>
            <a:lstStyle/>
            <a:p>
              <a:endParaRPr lang="es-ES"/>
            </a:p>
          </p:txBody>
        </p:sp>
        <p:sp>
          <p:nvSpPr>
            <p:cNvPr id="21519" name="AutoShape 28"/>
            <p:cNvSpPr>
              <a:spLocks noChangeArrowheads="1"/>
            </p:cNvSpPr>
            <p:nvPr/>
          </p:nvSpPr>
          <p:spPr bwMode="auto">
            <a:xfrm rot="5565114">
              <a:off x="2816" y="949"/>
              <a:ext cx="204" cy="253"/>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388 w 21600"/>
                <a:gd name="T13" fmla="*/ 2903 h 21600"/>
                <a:gd name="T14" fmla="*/ 18212 w 21600"/>
                <a:gd name="T15" fmla="*/ 9221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FF"/>
            </a:solidFill>
            <a:ln w="9525">
              <a:solidFill>
                <a:srgbClr val="000000"/>
              </a:solidFill>
              <a:miter lim="800000"/>
              <a:headEnd/>
              <a:tailEnd/>
            </a:ln>
          </p:spPr>
          <p:txBody>
            <a:bodyPr/>
            <a:lstStyle/>
            <a:p>
              <a:endParaRPr lang="es-ES"/>
            </a:p>
          </p:txBody>
        </p:sp>
      </p:grpSp>
      <p:sp>
        <p:nvSpPr>
          <p:cNvPr id="18" name="Rectangle 3"/>
          <p:cNvSpPr>
            <a:spLocks noGrp="1" noChangeArrowheads="1"/>
          </p:cNvSpPr>
          <p:nvPr>
            <p:ph idx="1"/>
          </p:nvPr>
        </p:nvSpPr>
        <p:spPr>
          <a:xfrm>
            <a:off x="2525435" y="1340768"/>
            <a:ext cx="6727085" cy="5256584"/>
          </a:xfrm>
        </p:spPr>
        <p:txBody>
          <a:bodyPr>
            <a:normAutofit fontScale="62500" lnSpcReduction="20000"/>
          </a:bodyPr>
          <a:lstStyle/>
          <a:p>
            <a:pPr marL="0" indent="0">
              <a:lnSpc>
                <a:spcPct val="120000"/>
              </a:lnSpc>
              <a:buNone/>
            </a:pPr>
            <a:endParaRPr lang="en-US" sz="2100" dirty="0" smtClean="0">
              <a:solidFill>
                <a:srgbClr val="00121E"/>
              </a:solidFill>
              <a:latin typeface="Futura Lt BT"/>
              <a:ea typeface="ＭＳ Ｐゴシック" pitchFamily="34" charset="-128"/>
            </a:endParaRPr>
          </a:p>
          <a:p>
            <a:pPr marL="0" indent="0">
              <a:lnSpc>
                <a:spcPct val="120000"/>
              </a:lnSpc>
              <a:buNone/>
            </a:pPr>
            <a:r>
              <a:rPr lang="en-US" sz="2100" dirty="0" smtClean="0">
                <a:solidFill>
                  <a:srgbClr val="00121E"/>
                </a:solidFill>
                <a:latin typeface="Futura Lt BT"/>
                <a:ea typeface="ＭＳ Ｐゴシック" pitchFamily="34" charset="-128"/>
              </a:rPr>
              <a:t>FITNICE</a:t>
            </a:r>
            <a:r>
              <a:rPr lang="en-GB" sz="2100" dirty="0" smtClean="0">
                <a:latin typeface="Futura Lt BT"/>
                <a:ea typeface="ＭＳ Ｐゴシック" pitchFamily="34" charset="-128"/>
              </a:rPr>
              <a:t> is composed of woven vinyl coated </a:t>
            </a:r>
            <a:r>
              <a:rPr lang="en-GB" sz="2100" b="1" dirty="0" smtClean="0">
                <a:latin typeface="Futura Lt BT"/>
                <a:ea typeface="ＭＳ Ｐゴシック" pitchFamily="34" charset="-128"/>
              </a:rPr>
              <a:t>High Tenacity Polyester (HT PES) </a:t>
            </a:r>
            <a:r>
              <a:rPr lang="en-GB" sz="2100" dirty="0" smtClean="0">
                <a:latin typeface="Futura Lt BT"/>
                <a:ea typeface="ＭＳ Ｐゴシック" pitchFamily="34" charset="-128"/>
              </a:rPr>
              <a:t>yarns, that provide durability and very easy care</a:t>
            </a:r>
            <a:r>
              <a:rPr lang="en-US" sz="2100" b="1" dirty="0" smtClean="0">
                <a:latin typeface="Futura Lt BT"/>
                <a:ea typeface="ＭＳ Ｐゴシック" pitchFamily="34" charset="-128"/>
              </a:rPr>
              <a:t>.</a:t>
            </a:r>
          </a:p>
          <a:p>
            <a:pPr marL="0" indent="0">
              <a:buNone/>
            </a:pPr>
            <a:endParaRPr lang="en-US" sz="2100" b="1" dirty="0" smtClean="0">
              <a:latin typeface="Futura Lt BT"/>
              <a:ea typeface="ＭＳ Ｐゴシック" pitchFamily="34" charset="-128"/>
            </a:endParaRPr>
          </a:p>
          <a:p>
            <a:pPr marL="0" indent="0">
              <a:buNone/>
            </a:pPr>
            <a:endParaRPr lang="en-US" sz="2100" dirty="0" smtClean="0">
              <a:latin typeface="Futura Lt BT"/>
              <a:ea typeface="ＭＳ Ｐゴシック" pitchFamily="34" charset="-128"/>
            </a:endParaRPr>
          </a:p>
          <a:p>
            <a:pPr marL="0" indent="0">
              <a:buNone/>
            </a:pPr>
            <a:endParaRPr lang="en-US" sz="2100" dirty="0">
              <a:latin typeface="Futura Lt BT"/>
              <a:ea typeface="ＭＳ Ｐゴシック" pitchFamily="34" charset="-128"/>
            </a:endParaRPr>
          </a:p>
          <a:p>
            <a:pPr marL="0" indent="0">
              <a:buNone/>
            </a:pPr>
            <a:endParaRPr lang="en-US" sz="2100" dirty="0" smtClean="0">
              <a:latin typeface="Futura Lt BT"/>
              <a:ea typeface="ＭＳ Ｐゴシック" pitchFamily="34" charset="-128"/>
            </a:endParaRPr>
          </a:p>
          <a:p>
            <a:pPr marL="0" indent="0">
              <a:buNone/>
            </a:pPr>
            <a:endParaRPr lang="en-US" sz="2100" dirty="0">
              <a:latin typeface="Futura Lt BT"/>
              <a:ea typeface="ＭＳ Ｐゴシック" pitchFamily="34" charset="-128"/>
            </a:endParaRPr>
          </a:p>
          <a:p>
            <a:pPr marL="0" indent="0">
              <a:buNone/>
            </a:pPr>
            <a:endParaRPr lang="en-US" sz="2100" dirty="0" smtClean="0">
              <a:latin typeface="Futura Lt BT"/>
              <a:ea typeface="ＭＳ Ｐゴシック" pitchFamily="34" charset="-128"/>
            </a:endParaRPr>
          </a:p>
          <a:p>
            <a:pPr marL="0" indent="0">
              <a:buNone/>
            </a:pPr>
            <a:endParaRPr lang="en-US" sz="2100" dirty="0">
              <a:latin typeface="Futura Lt BT"/>
              <a:ea typeface="ＭＳ Ｐゴシック" pitchFamily="34" charset="-128"/>
            </a:endParaRPr>
          </a:p>
          <a:p>
            <a:pPr marL="0" indent="0">
              <a:buNone/>
            </a:pPr>
            <a:endParaRPr lang="en-US" sz="2100" dirty="0" smtClean="0">
              <a:latin typeface="Futura Lt BT"/>
              <a:ea typeface="ＭＳ Ｐゴシック" pitchFamily="34" charset="-128"/>
            </a:endParaRPr>
          </a:p>
          <a:p>
            <a:pPr marL="0" indent="0">
              <a:lnSpc>
                <a:spcPct val="120000"/>
              </a:lnSpc>
              <a:buNone/>
            </a:pPr>
            <a:r>
              <a:rPr lang="en-US" sz="2100" dirty="0" smtClean="0">
                <a:latin typeface="Futura Lt BT"/>
                <a:ea typeface="ＭＳ Ｐゴシック" pitchFamily="34" charset="-128"/>
              </a:rPr>
              <a:t>The fabric is glued over</a:t>
            </a:r>
            <a:r>
              <a:rPr lang="en-US" sz="2100" b="1" dirty="0" smtClean="0">
                <a:latin typeface="Futura Lt BT"/>
                <a:ea typeface="ＭＳ Ｐゴシック" pitchFamily="34" charset="-128"/>
              </a:rPr>
              <a:t> </a:t>
            </a:r>
            <a:r>
              <a:rPr lang="en-GB" sz="2100" dirty="0" smtClean="0">
                <a:latin typeface="Futura Lt BT"/>
                <a:ea typeface="ＭＳ Ｐゴシック" pitchFamily="34" charset="-128"/>
              </a:rPr>
              <a:t>a backing of recycled vinyl which contributes to </a:t>
            </a:r>
            <a:r>
              <a:rPr lang="en-US" sz="2100" dirty="0">
                <a:latin typeface="Futura Lt BT"/>
                <a:ea typeface="ＭＳ Ｐゴシック" pitchFamily="34" charset="-128"/>
              </a:rPr>
              <a:t>high </a:t>
            </a:r>
            <a:r>
              <a:rPr lang="en-US" sz="2100" b="1" dirty="0">
                <a:latin typeface="Futura Lt BT"/>
                <a:ea typeface="ＭＳ Ｐゴシック" pitchFamily="34" charset="-128"/>
              </a:rPr>
              <a:t>Dimensional Stability </a:t>
            </a:r>
            <a:r>
              <a:rPr lang="en-GB" sz="2100" dirty="0">
                <a:latin typeface="Futura Lt BT"/>
                <a:ea typeface="ＭＳ Ｐゴシック" pitchFamily="34" charset="-128"/>
              </a:rPr>
              <a:t>and </a:t>
            </a:r>
            <a:r>
              <a:rPr lang="en-US" sz="2100" dirty="0">
                <a:latin typeface="Futura Lt BT"/>
                <a:ea typeface="ＭＳ Ｐゴシック" pitchFamily="34" charset="-128"/>
              </a:rPr>
              <a:t>a high level of </a:t>
            </a:r>
            <a:r>
              <a:rPr lang="en-US" sz="2100" b="1" dirty="0">
                <a:latin typeface="Futura Lt BT"/>
                <a:ea typeface="ＭＳ Ｐゴシック" pitchFamily="34" charset="-128"/>
              </a:rPr>
              <a:t>thermal and acoustic </a:t>
            </a:r>
            <a:r>
              <a:rPr lang="en-US" sz="2100" b="1" dirty="0" smtClean="0">
                <a:latin typeface="Futura Lt BT"/>
                <a:ea typeface="ＭＳ Ｐゴシック" pitchFamily="34" charset="-128"/>
              </a:rPr>
              <a:t>insulation.</a:t>
            </a:r>
          </a:p>
          <a:p>
            <a:pPr marL="0" indent="0">
              <a:buNone/>
            </a:pPr>
            <a:endParaRPr lang="en-US" sz="2100" b="1" dirty="0">
              <a:latin typeface="Futura Md BT" charset="0"/>
              <a:ea typeface="ＭＳ Ｐゴシック" pitchFamily="34" charset="-128"/>
            </a:endParaRPr>
          </a:p>
          <a:p>
            <a:pPr marL="0" indent="0">
              <a:buNone/>
            </a:pPr>
            <a:endParaRPr lang="es-ES" sz="2100" dirty="0" smtClean="0">
              <a:latin typeface="Futura Md BT" charset="0"/>
              <a:ea typeface="ＭＳ Ｐゴシック" pitchFamily="34" charset="-128"/>
            </a:endParaRPr>
          </a:p>
          <a:p>
            <a:pPr marL="0" indent="0">
              <a:buNone/>
            </a:pPr>
            <a:r>
              <a:rPr lang="es-ES" sz="2100" dirty="0" smtClean="0">
                <a:latin typeface="Futura Md BT" charset="0"/>
                <a:ea typeface="ＭＳ Ｐゴシック" pitchFamily="34" charset="-128"/>
              </a:rPr>
              <a:t>		</a:t>
            </a:r>
          </a:p>
          <a:p>
            <a:pPr marL="0" indent="0">
              <a:buNone/>
            </a:pPr>
            <a:endParaRPr lang="es-ES" sz="2100" dirty="0">
              <a:latin typeface="Futura Md BT" charset="0"/>
              <a:ea typeface="ＭＳ Ｐゴシック" pitchFamily="34" charset="-128"/>
            </a:endParaRPr>
          </a:p>
          <a:p>
            <a:pPr marL="0" indent="0">
              <a:buNone/>
            </a:pPr>
            <a:endParaRPr lang="es-ES" sz="2100" dirty="0" smtClean="0">
              <a:latin typeface="Futura Md BT" charset="0"/>
              <a:ea typeface="ＭＳ Ｐゴシック" pitchFamily="34" charset="-128"/>
            </a:endParaRPr>
          </a:p>
          <a:p>
            <a:pPr marL="2628900" lvl="6" indent="0">
              <a:buNone/>
            </a:pPr>
            <a:r>
              <a:rPr lang="es-ES" sz="900" dirty="0">
                <a:latin typeface="Futura Md BT" charset="0"/>
                <a:ea typeface="ＭＳ Ｐゴシック" pitchFamily="34" charset="-128"/>
              </a:rPr>
              <a:t>	</a:t>
            </a:r>
            <a:r>
              <a:rPr lang="es-ES" sz="900" dirty="0" smtClean="0">
                <a:latin typeface="Futura Md BT" charset="0"/>
                <a:ea typeface="ＭＳ Ｐゴシック" pitchFamily="34" charset="-128"/>
              </a:rPr>
              <a:t>	</a:t>
            </a:r>
            <a:r>
              <a:rPr lang="es-ES" sz="1900" b="1" dirty="0" smtClean="0">
                <a:latin typeface="Futura Md BT" charset="0"/>
                <a:ea typeface="ＭＳ Ｐゴシック" pitchFamily="34" charset="-128"/>
              </a:rPr>
              <a:t>FITNICE FLOOR </a:t>
            </a:r>
            <a:r>
              <a:rPr lang="es-ES" sz="1900" b="1" dirty="0" err="1" smtClean="0">
                <a:latin typeface="Futura Md BT" charset="0"/>
                <a:ea typeface="ＭＳ Ｐゴシック" pitchFamily="34" charset="-128"/>
              </a:rPr>
              <a:t>is</a:t>
            </a:r>
            <a:r>
              <a:rPr lang="en-US" sz="1900" b="1" dirty="0" smtClean="0">
                <a:ea typeface="ＭＳ Ｐゴシック" pitchFamily="34" charset="-128"/>
              </a:rPr>
              <a:t>:</a:t>
            </a:r>
          </a:p>
          <a:p>
            <a:pPr marL="2628900" lvl="6" indent="0">
              <a:buFont typeface="Wingdings" pitchFamily="2" charset="2"/>
              <a:buNone/>
            </a:pPr>
            <a:r>
              <a:rPr lang="en-US" sz="1900" dirty="0" smtClean="0">
                <a:ea typeface="ＭＳ Ｐゴシック" pitchFamily="34" charset="-128"/>
              </a:rPr>
              <a:t>		- Fire Resistant (</a:t>
            </a:r>
            <a:r>
              <a:rPr lang="en-US" sz="1900" dirty="0" err="1" smtClean="0">
                <a:ea typeface="ＭＳ Ｐゴシック" pitchFamily="34" charset="-128"/>
              </a:rPr>
              <a:t>Bfl</a:t>
            </a:r>
            <a:r>
              <a:rPr lang="en-US" sz="1900" dirty="0" smtClean="0">
                <a:ea typeface="ＭＳ Ｐゴシック" pitchFamily="34" charset="-128"/>
              </a:rPr>
              <a:t>, s1)</a:t>
            </a:r>
          </a:p>
          <a:p>
            <a:pPr marL="2628900" lvl="6" indent="0">
              <a:buFont typeface="Wingdings" pitchFamily="2" charset="2"/>
              <a:buNone/>
            </a:pPr>
            <a:r>
              <a:rPr lang="en-US" sz="1900" dirty="0" smtClean="0">
                <a:ea typeface="ＭＳ Ｐゴシック" pitchFamily="34" charset="-128"/>
              </a:rPr>
              <a:t>		- Recyclable and recycled</a:t>
            </a:r>
          </a:p>
          <a:p>
            <a:pPr marL="2628900" lvl="6" indent="0">
              <a:buFont typeface="Wingdings" pitchFamily="2" charset="2"/>
              <a:buNone/>
            </a:pPr>
            <a:r>
              <a:rPr lang="en-US" sz="1900" dirty="0" smtClean="0">
                <a:ea typeface="ＭＳ Ｐゴシック" pitchFamily="34" charset="-128"/>
              </a:rPr>
              <a:t> 		- Weather resistant (exterior use)</a:t>
            </a:r>
          </a:p>
          <a:p>
            <a:pPr marL="2628900" lvl="6" indent="0">
              <a:buFont typeface="Wingdings" pitchFamily="2" charset="2"/>
              <a:buNone/>
            </a:pPr>
            <a:r>
              <a:rPr lang="en-US" sz="1900" dirty="0">
                <a:ea typeface="ＭＳ Ｐゴシック" pitchFamily="34" charset="-128"/>
              </a:rPr>
              <a:t>	</a:t>
            </a:r>
            <a:r>
              <a:rPr lang="en-US" sz="1900" dirty="0" smtClean="0">
                <a:ea typeface="ＭＳ Ｐゴシック" pitchFamily="34" charset="-128"/>
              </a:rPr>
              <a:t>	- </a:t>
            </a:r>
            <a:r>
              <a:rPr lang="en-US" sz="1900" dirty="0" err="1" smtClean="0">
                <a:ea typeface="ＭＳ Ｐゴシック" pitchFamily="34" charset="-128"/>
              </a:rPr>
              <a:t>Antiacarus</a:t>
            </a:r>
            <a:endParaRPr lang="en-US" sz="1900" dirty="0" smtClean="0">
              <a:ea typeface="ＭＳ Ｐゴシック" pitchFamily="34" charset="-128"/>
            </a:endParaRPr>
          </a:p>
          <a:p>
            <a:pPr marL="2628900" lvl="6" indent="0">
              <a:buFont typeface="Wingdings" pitchFamily="2" charset="2"/>
              <a:buNone/>
            </a:pPr>
            <a:r>
              <a:rPr lang="en-US" sz="1900" dirty="0">
                <a:ea typeface="ＭＳ Ｐゴシック" pitchFamily="34" charset="-128"/>
              </a:rPr>
              <a:t>	</a:t>
            </a:r>
            <a:r>
              <a:rPr lang="en-US" sz="1900" dirty="0" smtClean="0">
                <a:ea typeface="ＭＳ Ｐゴシック" pitchFamily="34" charset="-128"/>
              </a:rPr>
              <a:t>	- Antibacterial</a:t>
            </a:r>
          </a:p>
          <a:p>
            <a:pPr marL="0" indent="0" eaLnBrk="1" hangingPunct="1">
              <a:buFont typeface="Wingdings" pitchFamily="2" charset="2"/>
              <a:buNone/>
            </a:pPr>
            <a:endParaRPr lang="en-US" sz="2100" dirty="0" smtClean="0">
              <a:ea typeface="ＭＳ Ｐゴシック" pitchFamily="34" charset="-128"/>
            </a:endParaRPr>
          </a:p>
          <a:p>
            <a:pPr marL="0" indent="0" eaLnBrk="1" hangingPunct="1">
              <a:buFont typeface="Wingdings" pitchFamily="2" charset="2"/>
              <a:buNone/>
            </a:pPr>
            <a:r>
              <a:rPr lang="en-US" sz="2100" dirty="0" smtClean="0">
                <a:ea typeface="ＭＳ Ｐゴシック" pitchFamily="34" charset="-128"/>
              </a:rPr>
              <a:t>		</a:t>
            </a:r>
            <a:endParaRPr lang="es-ES" sz="2100" dirty="0" smtClean="0">
              <a:solidFill>
                <a:srgbClr val="7F164C"/>
              </a:solidFill>
              <a:ea typeface="ＭＳ Ｐゴシック" pitchFamily="34" charset="-128"/>
            </a:endParaRPr>
          </a:p>
          <a:p>
            <a:pPr marL="0" indent="0" eaLnBrk="1" hangingPunct="1">
              <a:buFontTx/>
              <a:buNone/>
            </a:pPr>
            <a:endParaRPr lang="en-US" dirty="0" smtClean="0">
              <a:ea typeface="ＭＳ Ｐゴシック" pitchFamily="34" charset="-128"/>
            </a:endParaRP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0251" y="4700984"/>
            <a:ext cx="2617779" cy="2018050"/>
          </a:xfrm>
          <a:prstGeom prst="rect">
            <a:avLst/>
          </a:prstGeom>
        </p:spPr>
      </p:pic>
      <p:sp>
        <p:nvSpPr>
          <p:cNvPr id="15" name="Text Box 25"/>
          <p:cNvSpPr txBox="1">
            <a:spLocks noChangeArrowheads="1"/>
          </p:cNvSpPr>
          <p:nvPr/>
        </p:nvSpPr>
        <p:spPr bwMode="auto">
          <a:xfrm>
            <a:off x="2223871" y="4180376"/>
            <a:ext cx="994803" cy="40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r>
              <a:rPr lang="fr-FR" sz="1100" b="1" dirty="0" err="1" smtClean="0">
                <a:latin typeface="Humnst777 BT" charset="0"/>
              </a:rPr>
              <a:t>Viny</a:t>
            </a:r>
            <a:r>
              <a:rPr lang="fr-FR" b="1" dirty="0" err="1" smtClean="0">
                <a:latin typeface="Humnst777 BT" charset="0"/>
              </a:rPr>
              <a:t>l</a:t>
            </a:r>
            <a:endParaRPr lang="fr-FR" b="1" dirty="0">
              <a:latin typeface="Humnst777 BT" charset="0"/>
            </a:endParaRPr>
          </a:p>
        </p:txBody>
      </p:sp>
      <p:sp>
        <p:nvSpPr>
          <p:cNvPr id="16" name="Text Box 25"/>
          <p:cNvSpPr txBox="1">
            <a:spLocks noChangeArrowheads="1"/>
          </p:cNvSpPr>
          <p:nvPr/>
        </p:nvSpPr>
        <p:spPr bwMode="auto">
          <a:xfrm>
            <a:off x="4672733" y="5983950"/>
            <a:ext cx="994803" cy="40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r>
              <a:rPr lang="fr-FR" sz="1100" b="1" dirty="0" err="1" smtClean="0">
                <a:latin typeface="Humnst777 BT" charset="0"/>
              </a:rPr>
              <a:t>Vinyl</a:t>
            </a:r>
            <a:endParaRPr lang="fr-FR" sz="1100" b="1" dirty="0">
              <a:latin typeface="Humnst777 BT" charset="0"/>
            </a:endParaRPr>
          </a:p>
        </p:txBody>
      </p:sp>
      <p:sp>
        <p:nvSpPr>
          <p:cNvPr id="17" name="Text Box 25"/>
          <p:cNvSpPr txBox="1">
            <a:spLocks noChangeArrowheads="1"/>
          </p:cNvSpPr>
          <p:nvPr/>
        </p:nvSpPr>
        <p:spPr bwMode="auto">
          <a:xfrm>
            <a:off x="5333871" y="4584219"/>
            <a:ext cx="894313" cy="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r>
              <a:rPr lang="fr-FR" sz="1000" b="1" dirty="0" err="1" smtClean="0">
                <a:latin typeface="Humnst777 BT" charset="0"/>
              </a:rPr>
              <a:t>Fiber</a:t>
            </a:r>
            <a:r>
              <a:rPr lang="fr-FR" sz="1000" b="1" dirty="0" smtClean="0">
                <a:latin typeface="Humnst777 BT" charset="0"/>
              </a:rPr>
              <a:t> Glass</a:t>
            </a:r>
            <a:endParaRPr lang="fr-FR" sz="1000" b="1" dirty="0">
              <a:latin typeface="Humnst777 BT" charset="0"/>
            </a:endParaRPr>
          </a:p>
        </p:txBody>
      </p:sp>
      <p:sp>
        <p:nvSpPr>
          <p:cNvPr id="19" name="AutoShape 27"/>
          <p:cNvSpPr>
            <a:spLocks noChangeArrowheads="1"/>
          </p:cNvSpPr>
          <p:nvPr/>
        </p:nvSpPr>
        <p:spPr bwMode="auto">
          <a:xfrm rot="5220378">
            <a:off x="2737400" y="4324893"/>
            <a:ext cx="432415" cy="36137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00 w 21600"/>
              <a:gd name="T13" fmla="*/ 2880 h 21600"/>
              <a:gd name="T14" fmla="*/ 18200 w 21600"/>
              <a:gd name="T15" fmla="*/ 92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FF"/>
          </a:solidFill>
          <a:ln w="9525">
            <a:solidFill>
              <a:srgbClr val="000000"/>
            </a:solidFill>
            <a:miter lim="800000"/>
            <a:headEnd/>
            <a:tailEnd/>
          </a:ln>
        </p:spPr>
        <p:txBody>
          <a:bodyPr/>
          <a:lstStyle/>
          <a:p>
            <a:endParaRPr lang="es-ES"/>
          </a:p>
        </p:txBody>
      </p:sp>
      <p:sp>
        <p:nvSpPr>
          <p:cNvPr id="20" name="AutoShape 27"/>
          <p:cNvSpPr>
            <a:spLocks noChangeArrowheads="1"/>
          </p:cNvSpPr>
          <p:nvPr/>
        </p:nvSpPr>
        <p:spPr bwMode="auto">
          <a:xfrm rot="7881199">
            <a:off x="5355999" y="4974760"/>
            <a:ext cx="623072" cy="34058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00 w 21600"/>
              <a:gd name="T13" fmla="*/ 2880 h 21600"/>
              <a:gd name="T14" fmla="*/ 18200 w 21600"/>
              <a:gd name="T15" fmla="*/ 92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FF"/>
          </a:solidFill>
          <a:ln w="9525">
            <a:solidFill>
              <a:srgbClr val="000000"/>
            </a:solidFill>
            <a:miter lim="800000"/>
            <a:headEnd/>
            <a:tailEnd/>
          </a:ln>
        </p:spPr>
        <p:txBody>
          <a:bodyPr/>
          <a:lstStyle/>
          <a:p>
            <a:endParaRPr lang="es-ES"/>
          </a:p>
        </p:txBody>
      </p:sp>
      <p:sp>
        <p:nvSpPr>
          <p:cNvPr id="21" name="AutoShape 27"/>
          <p:cNvSpPr>
            <a:spLocks noChangeArrowheads="1"/>
          </p:cNvSpPr>
          <p:nvPr/>
        </p:nvSpPr>
        <p:spPr bwMode="auto">
          <a:xfrm rot="14768849">
            <a:off x="3972432" y="5893507"/>
            <a:ext cx="623072" cy="34058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00 w 21600"/>
              <a:gd name="T13" fmla="*/ 2880 h 21600"/>
              <a:gd name="T14" fmla="*/ 18200 w 21600"/>
              <a:gd name="T15" fmla="*/ 92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FF"/>
          </a:solidFill>
          <a:ln w="9525">
            <a:solidFill>
              <a:srgbClr val="000000"/>
            </a:solidFill>
            <a:miter lim="800000"/>
            <a:headEnd/>
            <a:tailEnd/>
          </a:ln>
        </p:spPr>
        <p:txBody>
          <a:bodyPr/>
          <a:lstStyle/>
          <a:p>
            <a:endParaRPr lang="es-ES"/>
          </a:p>
        </p:txBody>
      </p:sp>
    </p:spTree>
    <p:extLst>
      <p:ext uri="{BB962C8B-B14F-4D97-AF65-F5344CB8AC3E}">
        <p14:creationId xmlns:p14="http://schemas.microsoft.com/office/powerpoint/2010/main" val="4041948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1000"/>
                                        <p:tgtEl>
                                          <p:spTgt spid="18">
                                            <p:txEl>
                                              <p:pRg st="1" end="1"/>
                                            </p:txEl>
                                          </p:spTgt>
                                        </p:tgtEl>
                                      </p:cBhvr>
                                    </p:animEffect>
                                    <p:anim calcmode="lin" valueType="num">
                                      <p:cBhvr>
                                        <p:cTn id="13"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18">
                                            <p:txEl>
                                              <p:pRg st="10" end="10"/>
                                            </p:txEl>
                                          </p:spTgt>
                                        </p:tgtEl>
                                        <p:attrNameLst>
                                          <p:attrName>style.visibility</p:attrName>
                                        </p:attrNameLst>
                                      </p:cBhvr>
                                      <p:to>
                                        <p:strVal val="visible"/>
                                      </p:to>
                                    </p:set>
                                    <p:animEffect transition="in" filter="fade">
                                      <p:cBhvr>
                                        <p:cTn id="18" dur="1000"/>
                                        <p:tgtEl>
                                          <p:spTgt spid="18">
                                            <p:txEl>
                                              <p:pRg st="10" end="10"/>
                                            </p:txEl>
                                          </p:spTgt>
                                        </p:tgtEl>
                                      </p:cBhvr>
                                    </p:animEffect>
                                    <p:anim calcmode="lin" valueType="num">
                                      <p:cBhvr>
                                        <p:cTn id="19" dur="1000" fill="hold"/>
                                        <p:tgtEl>
                                          <p:spTgt spid="18">
                                            <p:txEl>
                                              <p:pRg st="10" end="10"/>
                                            </p:txEl>
                                          </p:spTgt>
                                        </p:tgtEl>
                                        <p:attrNameLst>
                                          <p:attrName>ppt_x</p:attrName>
                                        </p:attrNameLst>
                                      </p:cBhvr>
                                      <p:tavLst>
                                        <p:tav tm="0">
                                          <p:val>
                                            <p:strVal val="#ppt_x"/>
                                          </p:val>
                                        </p:tav>
                                        <p:tav tm="100000">
                                          <p:val>
                                            <p:strVal val="#ppt_x"/>
                                          </p:val>
                                        </p:tav>
                                      </p:tavLst>
                                    </p:anim>
                                    <p:anim calcmode="lin" valueType="num">
                                      <p:cBhvr>
                                        <p:cTn id="20" dur="1000" fill="hold"/>
                                        <p:tgtEl>
                                          <p:spTgt spid="18">
                                            <p:txEl>
                                              <p:pRg st="10" end="10"/>
                                            </p:txEl>
                                          </p:spTgt>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grpId="0" nodeType="afterEffect">
                                  <p:stCondLst>
                                    <p:cond delay="0"/>
                                  </p:stCondLst>
                                  <p:childTnLst>
                                    <p:set>
                                      <p:cBhvr>
                                        <p:cTn id="23" dur="1" fill="hold">
                                          <p:stCondLst>
                                            <p:cond delay="0"/>
                                          </p:stCondLst>
                                        </p:cTn>
                                        <p:tgtEl>
                                          <p:spTgt spid="18">
                                            <p:txEl>
                                              <p:pRg st="13" end="13"/>
                                            </p:txEl>
                                          </p:spTgt>
                                        </p:tgtEl>
                                        <p:attrNameLst>
                                          <p:attrName>style.visibility</p:attrName>
                                        </p:attrNameLst>
                                      </p:cBhvr>
                                      <p:to>
                                        <p:strVal val="visible"/>
                                      </p:to>
                                    </p:set>
                                    <p:animEffect transition="in" filter="fade">
                                      <p:cBhvr>
                                        <p:cTn id="24" dur="1000"/>
                                        <p:tgtEl>
                                          <p:spTgt spid="18">
                                            <p:txEl>
                                              <p:pRg st="13" end="13"/>
                                            </p:txEl>
                                          </p:spTgt>
                                        </p:tgtEl>
                                      </p:cBhvr>
                                    </p:animEffect>
                                    <p:anim calcmode="lin" valueType="num">
                                      <p:cBhvr>
                                        <p:cTn id="25" dur="1000" fill="hold"/>
                                        <p:tgtEl>
                                          <p:spTgt spid="18">
                                            <p:txEl>
                                              <p:pRg st="13" end="13"/>
                                            </p:txEl>
                                          </p:spTgt>
                                        </p:tgtEl>
                                        <p:attrNameLst>
                                          <p:attrName>ppt_x</p:attrName>
                                        </p:attrNameLst>
                                      </p:cBhvr>
                                      <p:tavLst>
                                        <p:tav tm="0">
                                          <p:val>
                                            <p:strVal val="#ppt_x"/>
                                          </p:val>
                                        </p:tav>
                                        <p:tav tm="100000">
                                          <p:val>
                                            <p:strVal val="#ppt_x"/>
                                          </p:val>
                                        </p:tav>
                                      </p:tavLst>
                                    </p:anim>
                                    <p:anim calcmode="lin" valueType="num">
                                      <p:cBhvr>
                                        <p:cTn id="26" dur="1000" fill="hold"/>
                                        <p:tgtEl>
                                          <p:spTgt spid="18">
                                            <p:txEl>
                                              <p:pRg st="13" end="1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xEl>
                                              <p:pRg st="16" end="16"/>
                                            </p:txEl>
                                          </p:spTgt>
                                        </p:tgtEl>
                                        <p:attrNameLst>
                                          <p:attrName>style.visibility</p:attrName>
                                        </p:attrNameLst>
                                      </p:cBhvr>
                                      <p:to>
                                        <p:strVal val="visible"/>
                                      </p:to>
                                    </p:set>
                                    <p:animEffect transition="in" filter="fade">
                                      <p:cBhvr>
                                        <p:cTn id="29" dur="1000"/>
                                        <p:tgtEl>
                                          <p:spTgt spid="18">
                                            <p:txEl>
                                              <p:pRg st="16" end="16"/>
                                            </p:txEl>
                                          </p:spTgt>
                                        </p:tgtEl>
                                      </p:cBhvr>
                                    </p:animEffect>
                                    <p:anim calcmode="lin" valueType="num">
                                      <p:cBhvr>
                                        <p:cTn id="30" dur="1000" fill="hold"/>
                                        <p:tgtEl>
                                          <p:spTgt spid="18">
                                            <p:txEl>
                                              <p:pRg st="16" end="16"/>
                                            </p:txEl>
                                          </p:spTgt>
                                        </p:tgtEl>
                                        <p:attrNameLst>
                                          <p:attrName>ppt_x</p:attrName>
                                        </p:attrNameLst>
                                      </p:cBhvr>
                                      <p:tavLst>
                                        <p:tav tm="0">
                                          <p:val>
                                            <p:strVal val="#ppt_x"/>
                                          </p:val>
                                        </p:tav>
                                        <p:tav tm="100000">
                                          <p:val>
                                            <p:strVal val="#ppt_x"/>
                                          </p:val>
                                        </p:tav>
                                      </p:tavLst>
                                    </p:anim>
                                    <p:anim calcmode="lin" valueType="num">
                                      <p:cBhvr>
                                        <p:cTn id="31" dur="1000" fill="hold"/>
                                        <p:tgtEl>
                                          <p:spTgt spid="18">
                                            <p:txEl>
                                              <p:pRg st="16" end="16"/>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xEl>
                                              <p:pRg st="17" end="17"/>
                                            </p:txEl>
                                          </p:spTgt>
                                        </p:tgtEl>
                                        <p:attrNameLst>
                                          <p:attrName>style.visibility</p:attrName>
                                        </p:attrNameLst>
                                      </p:cBhvr>
                                      <p:to>
                                        <p:strVal val="visible"/>
                                      </p:to>
                                    </p:set>
                                    <p:animEffect transition="in" filter="fade">
                                      <p:cBhvr>
                                        <p:cTn id="34" dur="1000"/>
                                        <p:tgtEl>
                                          <p:spTgt spid="18">
                                            <p:txEl>
                                              <p:pRg st="17" end="17"/>
                                            </p:txEl>
                                          </p:spTgt>
                                        </p:tgtEl>
                                      </p:cBhvr>
                                    </p:animEffect>
                                    <p:anim calcmode="lin" valueType="num">
                                      <p:cBhvr>
                                        <p:cTn id="35" dur="1000" fill="hold"/>
                                        <p:tgtEl>
                                          <p:spTgt spid="18">
                                            <p:txEl>
                                              <p:pRg st="17" end="17"/>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17" end="17"/>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8">
                                            <p:txEl>
                                              <p:pRg st="18" end="18"/>
                                            </p:txEl>
                                          </p:spTgt>
                                        </p:tgtEl>
                                        <p:attrNameLst>
                                          <p:attrName>style.visibility</p:attrName>
                                        </p:attrNameLst>
                                      </p:cBhvr>
                                      <p:to>
                                        <p:strVal val="visible"/>
                                      </p:to>
                                    </p:set>
                                    <p:animEffect transition="in" filter="fade">
                                      <p:cBhvr>
                                        <p:cTn id="39" dur="1000"/>
                                        <p:tgtEl>
                                          <p:spTgt spid="18">
                                            <p:txEl>
                                              <p:pRg st="18" end="18"/>
                                            </p:txEl>
                                          </p:spTgt>
                                        </p:tgtEl>
                                      </p:cBhvr>
                                    </p:animEffect>
                                    <p:anim calcmode="lin" valueType="num">
                                      <p:cBhvr>
                                        <p:cTn id="40" dur="1000" fill="hold"/>
                                        <p:tgtEl>
                                          <p:spTgt spid="18">
                                            <p:txEl>
                                              <p:pRg st="18" end="18"/>
                                            </p:txEl>
                                          </p:spTgt>
                                        </p:tgtEl>
                                        <p:attrNameLst>
                                          <p:attrName>ppt_x</p:attrName>
                                        </p:attrNameLst>
                                      </p:cBhvr>
                                      <p:tavLst>
                                        <p:tav tm="0">
                                          <p:val>
                                            <p:strVal val="#ppt_x"/>
                                          </p:val>
                                        </p:tav>
                                        <p:tav tm="100000">
                                          <p:val>
                                            <p:strVal val="#ppt_x"/>
                                          </p:val>
                                        </p:tav>
                                      </p:tavLst>
                                    </p:anim>
                                    <p:anim calcmode="lin" valueType="num">
                                      <p:cBhvr>
                                        <p:cTn id="41" dur="1000" fill="hold"/>
                                        <p:tgtEl>
                                          <p:spTgt spid="18">
                                            <p:txEl>
                                              <p:pRg st="18" end="18"/>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8">
                                            <p:txEl>
                                              <p:pRg st="19" end="19"/>
                                            </p:txEl>
                                          </p:spTgt>
                                        </p:tgtEl>
                                        <p:attrNameLst>
                                          <p:attrName>style.visibility</p:attrName>
                                        </p:attrNameLst>
                                      </p:cBhvr>
                                      <p:to>
                                        <p:strVal val="visible"/>
                                      </p:to>
                                    </p:set>
                                    <p:animEffect transition="in" filter="fade">
                                      <p:cBhvr>
                                        <p:cTn id="44" dur="1000"/>
                                        <p:tgtEl>
                                          <p:spTgt spid="18">
                                            <p:txEl>
                                              <p:pRg st="19" end="19"/>
                                            </p:txEl>
                                          </p:spTgt>
                                        </p:tgtEl>
                                      </p:cBhvr>
                                    </p:animEffect>
                                    <p:anim calcmode="lin" valueType="num">
                                      <p:cBhvr>
                                        <p:cTn id="45" dur="1000" fill="hold"/>
                                        <p:tgtEl>
                                          <p:spTgt spid="18">
                                            <p:txEl>
                                              <p:pRg st="19" end="19"/>
                                            </p:txEl>
                                          </p:spTgt>
                                        </p:tgtEl>
                                        <p:attrNameLst>
                                          <p:attrName>ppt_x</p:attrName>
                                        </p:attrNameLst>
                                      </p:cBhvr>
                                      <p:tavLst>
                                        <p:tav tm="0">
                                          <p:val>
                                            <p:strVal val="#ppt_x"/>
                                          </p:val>
                                        </p:tav>
                                        <p:tav tm="100000">
                                          <p:val>
                                            <p:strVal val="#ppt_x"/>
                                          </p:val>
                                        </p:tav>
                                      </p:tavLst>
                                    </p:anim>
                                    <p:anim calcmode="lin" valueType="num">
                                      <p:cBhvr>
                                        <p:cTn id="46" dur="1000" fill="hold"/>
                                        <p:tgtEl>
                                          <p:spTgt spid="18">
                                            <p:txEl>
                                              <p:pRg st="19" end="19"/>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8">
                                            <p:txEl>
                                              <p:pRg st="20" end="20"/>
                                            </p:txEl>
                                          </p:spTgt>
                                        </p:tgtEl>
                                        <p:attrNameLst>
                                          <p:attrName>style.visibility</p:attrName>
                                        </p:attrNameLst>
                                      </p:cBhvr>
                                      <p:to>
                                        <p:strVal val="visible"/>
                                      </p:to>
                                    </p:set>
                                    <p:animEffect transition="in" filter="fade">
                                      <p:cBhvr>
                                        <p:cTn id="49" dur="1000"/>
                                        <p:tgtEl>
                                          <p:spTgt spid="18">
                                            <p:txEl>
                                              <p:pRg st="20" end="20"/>
                                            </p:txEl>
                                          </p:spTgt>
                                        </p:tgtEl>
                                      </p:cBhvr>
                                    </p:animEffect>
                                    <p:anim calcmode="lin" valueType="num">
                                      <p:cBhvr>
                                        <p:cTn id="50" dur="1000" fill="hold"/>
                                        <p:tgtEl>
                                          <p:spTgt spid="18">
                                            <p:txEl>
                                              <p:pRg st="20" end="20"/>
                                            </p:txEl>
                                          </p:spTgt>
                                        </p:tgtEl>
                                        <p:attrNameLst>
                                          <p:attrName>ppt_x</p:attrName>
                                        </p:attrNameLst>
                                      </p:cBhvr>
                                      <p:tavLst>
                                        <p:tav tm="0">
                                          <p:val>
                                            <p:strVal val="#ppt_x"/>
                                          </p:val>
                                        </p:tav>
                                        <p:tav tm="100000">
                                          <p:val>
                                            <p:strVal val="#ppt_x"/>
                                          </p:val>
                                        </p:tav>
                                      </p:tavLst>
                                    </p:anim>
                                    <p:anim calcmode="lin" valueType="num">
                                      <p:cBhvr>
                                        <p:cTn id="51" dur="1000" fill="hold"/>
                                        <p:tgtEl>
                                          <p:spTgt spid="18">
                                            <p:txEl>
                                              <p:pRg st="20" end="20"/>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8">
                                            <p:txEl>
                                              <p:pRg st="21" end="21"/>
                                            </p:txEl>
                                          </p:spTgt>
                                        </p:tgtEl>
                                        <p:attrNameLst>
                                          <p:attrName>style.visibility</p:attrName>
                                        </p:attrNameLst>
                                      </p:cBhvr>
                                      <p:to>
                                        <p:strVal val="visible"/>
                                      </p:to>
                                    </p:set>
                                    <p:animEffect transition="in" filter="fade">
                                      <p:cBhvr>
                                        <p:cTn id="54" dur="1000"/>
                                        <p:tgtEl>
                                          <p:spTgt spid="18">
                                            <p:txEl>
                                              <p:pRg st="21" end="21"/>
                                            </p:txEl>
                                          </p:spTgt>
                                        </p:tgtEl>
                                      </p:cBhvr>
                                    </p:animEffect>
                                    <p:anim calcmode="lin" valueType="num">
                                      <p:cBhvr>
                                        <p:cTn id="55" dur="1000" fill="hold"/>
                                        <p:tgtEl>
                                          <p:spTgt spid="18">
                                            <p:txEl>
                                              <p:pRg st="21" end="21"/>
                                            </p:txEl>
                                          </p:spTgt>
                                        </p:tgtEl>
                                        <p:attrNameLst>
                                          <p:attrName>ppt_x</p:attrName>
                                        </p:attrNameLst>
                                      </p:cBhvr>
                                      <p:tavLst>
                                        <p:tav tm="0">
                                          <p:val>
                                            <p:strVal val="#ppt_x"/>
                                          </p:val>
                                        </p:tav>
                                        <p:tav tm="100000">
                                          <p:val>
                                            <p:strVal val="#ppt_x"/>
                                          </p:val>
                                        </p:tav>
                                      </p:tavLst>
                                    </p:anim>
                                    <p:anim calcmode="lin" valueType="num">
                                      <p:cBhvr>
                                        <p:cTn id="56" dur="1000" fill="hold"/>
                                        <p:tgtEl>
                                          <p:spTgt spid="18">
                                            <p:txEl>
                                              <p:pRg st="21" end="21"/>
                                            </p:txEl>
                                          </p:spTgt>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8">
                                            <p:txEl>
                                              <p:pRg st="23" end="23"/>
                                            </p:txEl>
                                          </p:spTgt>
                                        </p:tgtEl>
                                        <p:attrNameLst>
                                          <p:attrName>style.visibility</p:attrName>
                                        </p:attrNameLst>
                                      </p:cBhvr>
                                      <p:to>
                                        <p:strVal val="visible"/>
                                      </p:to>
                                    </p:set>
                                    <p:animEffect transition="in" filter="fade">
                                      <p:cBhvr>
                                        <p:cTn id="61" dur="1000"/>
                                        <p:tgtEl>
                                          <p:spTgt spid="18">
                                            <p:txEl>
                                              <p:pRg st="23" end="23"/>
                                            </p:txEl>
                                          </p:spTgt>
                                        </p:tgtEl>
                                      </p:cBhvr>
                                    </p:animEffect>
                                    <p:anim calcmode="lin" valueType="num">
                                      <p:cBhvr>
                                        <p:cTn id="62" dur="1000" fill="hold"/>
                                        <p:tgtEl>
                                          <p:spTgt spid="18">
                                            <p:txEl>
                                              <p:pRg st="23" end="23"/>
                                            </p:txEl>
                                          </p:spTgt>
                                        </p:tgtEl>
                                        <p:attrNameLst>
                                          <p:attrName>ppt_x</p:attrName>
                                        </p:attrNameLst>
                                      </p:cBhvr>
                                      <p:tavLst>
                                        <p:tav tm="0">
                                          <p:val>
                                            <p:strVal val="#ppt_x"/>
                                          </p:val>
                                        </p:tav>
                                        <p:tav tm="100000">
                                          <p:val>
                                            <p:strVal val="#ppt_x"/>
                                          </p:val>
                                        </p:tav>
                                      </p:tavLst>
                                    </p:anim>
                                    <p:anim calcmode="lin" valueType="num">
                                      <p:cBhvr>
                                        <p:cTn id="63" dur="1000" fill="hold"/>
                                        <p:tgtEl>
                                          <p:spTgt spid="18">
                                            <p:txEl>
                                              <p:pRg st="23" end="2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algn="l" eaLnBrk="1" hangingPunct="1"/>
            <a:r>
              <a:rPr lang="es-ES_tradnl" sz="3200" dirty="0" smtClean="0">
                <a:latin typeface="Helvetica" pitchFamily="34" charset="0"/>
                <a:ea typeface="ＭＳ Ｐゴシック" pitchFamily="34" charset="-128"/>
              </a:rPr>
              <a:t>MATERIAL </a:t>
            </a:r>
            <a:r>
              <a:rPr lang="es-ES" sz="3200" dirty="0" smtClean="0">
                <a:latin typeface="Helvetica" pitchFamily="34" charset="0"/>
                <a:ea typeface="ＭＳ Ｐゴシック" pitchFamily="34" charset="-128"/>
              </a:rPr>
              <a:t>–</a:t>
            </a:r>
            <a:r>
              <a:rPr lang="es-ES_tradnl" sz="3200" dirty="0" smtClean="0">
                <a:latin typeface="Helvetica" pitchFamily="34" charset="0"/>
                <a:ea typeface="ＭＳ Ｐゴシック" pitchFamily="34" charset="-128"/>
              </a:rPr>
              <a:t> RANGE</a:t>
            </a:r>
            <a:r>
              <a:rPr lang="es-ES_tradnl" sz="2000" dirty="0" smtClean="0">
                <a:ea typeface="ＭＳ Ｐゴシック" pitchFamily="34" charset="-128"/>
              </a:rPr>
              <a:t/>
            </a:r>
            <a:br>
              <a:rPr lang="es-ES_tradnl" sz="2000" dirty="0" smtClean="0">
                <a:ea typeface="ＭＳ Ｐゴシック" pitchFamily="34" charset="-128"/>
              </a:rPr>
            </a:br>
            <a:endParaRPr lang="es-ES_tradnl" sz="2000" dirty="0" smtClean="0">
              <a:ea typeface="ＭＳ Ｐゴシック" pitchFamily="34" charset="-128"/>
            </a:endParaRPr>
          </a:p>
        </p:txBody>
      </p:sp>
      <p:sp>
        <p:nvSpPr>
          <p:cNvPr id="13" name="Rectangle 3"/>
          <p:cNvSpPr txBox="1">
            <a:spLocks noChangeArrowheads="1"/>
          </p:cNvSpPr>
          <p:nvPr/>
        </p:nvSpPr>
        <p:spPr bwMode="auto">
          <a:xfrm>
            <a:off x="2549061" y="1089000"/>
            <a:ext cx="6703459" cy="5616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2319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spcBef>
                <a:spcPct val="20000"/>
              </a:spcBef>
            </a:pPr>
            <a:r>
              <a:rPr lang="es-ES" sz="2600" dirty="0">
                <a:solidFill>
                  <a:srgbClr val="00121E"/>
                </a:solidFill>
                <a:latin typeface="Helvetica" pitchFamily="34" charset="0"/>
              </a:rPr>
              <a:t>FITNICE FLOOR</a:t>
            </a:r>
            <a:r>
              <a:rPr lang="es-ES" sz="2600" dirty="0" smtClean="0">
                <a:latin typeface="Helvetica" pitchFamily="34" charset="0"/>
              </a:rPr>
              <a:t>:</a:t>
            </a:r>
          </a:p>
          <a:p>
            <a:pPr eaLnBrk="1" hangingPunct="1">
              <a:spcBef>
                <a:spcPct val="20000"/>
              </a:spcBef>
            </a:pPr>
            <a:r>
              <a:rPr lang="es-ES" sz="2200" dirty="0" err="1" smtClean="0">
                <a:latin typeface="Futura Lt BT" charset="0"/>
              </a:rPr>
              <a:t>Wicker</a:t>
            </a:r>
            <a:endParaRPr lang="es-ES" sz="2200" dirty="0" smtClean="0">
              <a:latin typeface="Futura Lt BT" charset="0"/>
            </a:endParaRPr>
          </a:p>
          <a:p>
            <a:pPr eaLnBrk="1" hangingPunct="1">
              <a:spcBef>
                <a:spcPct val="20000"/>
              </a:spcBef>
            </a:pPr>
            <a:r>
              <a:rPr lang="es-ES" sz="2400" dirty="0">
                <a:latin typeface="Futura Lt BT" charset="0"/>
              </a:rPr>
              <a:t>	</a:t>
            </a:r>
            <a:r>
              <a:rPr lang="es-ES" sz="2400" dirty="0" smtClean="0">
                <a:latin typeface="Futura Lt BT" charset="0"/>
              </a:rPr>
              <a:t>	</a:t>
            </a:r>
            <a:r>
              <a:rPr lang="es-ES" dirty="0" err="1" smtClean="0">
                <a:latin typeface="Futura Lt BT" charset="0"/>
              </a:rPr>
              <a:t>Rolls</a:t>
            </a:r>
            <a:r>
              <a:rPr lang="es-ES" dirty="0" smtClean="0">
                <a:latin typeface="Futura Lt BT" charset="0"/>
              </a:rPr>
              <a:t> of 20 ml (</a:t>
            </a:r>
            <a:r>
              <a:rPr lang="es-ES" dirty="0">
                <a:latin typeface="Futura Lt BT" charset="0"/>
              </a:rPr>
              <a:t>2,00 </a:t>
            </a:r>
            <a:r>
              <a:rPr lang="es-ES" dirty="0" err="1">
                <a:latin typeface="Futura Lt BT" charset="0"/>
              </a:rPr>
              <a:t>mt</a:t>
            </a:r>
            <a:r>
              <a:rPr lang="es-ES" dirty="0">
                <a:latin typeface="Futura Lt BT" charset="0"/>
              </a:rPr>
              <a:t> </a:t>
            </a:r>
            <a:r>
              <a:rPr lang="en-US" dirty="0" smtClean="0">
                <a:latin typeface="Futura Lt BT" charset="0"/>
              </a:rPr>
              <a:t>width</a:t>
            </a:r>
            <a:r>
              <a:rPr lang="es-ES" dirty="0" smtClean="0">
                <a:latin typeface="Futura Lt BT" charset="0"/>
              </a:rPr>
              <a:t> )</a:t>
            </a:r>
          </a:p>
          <a:p>
            <a:pPr eaLnBrk="1" hangingPunct="1">
              <a:spcBef>
                <a:spcPct val="20000"/>
              </a:spcBef>
            </a:pPr>
            <a:r>
              <a:rPr lang="es-ES" dirty="0" smtClean="0">
                <a:latin typeface="Futura Lt BT" charset="0"/>
              </a:rPr>
              <a:t>		Tiles of 50x5 cm (</a:t>
            </a:r>
            <a:r>
              <a:rPr lang="es-ES" dirty="0" err="1" smtClean="0">
                <a:latin typeface="Futura Lt BT" charset="0"/>
              </a:rPr>
              <a:t>also</a:t>
            </a:r>
            <a:r>
              <a:rPr lang="es-ES" dirty="0" smtClean="0">
                <a:latin typeface="Futura Lt BT" charset="0"/>
              </a:rPr>
              <a:t> </a:t>
            </a:r>
            <a:r>
              <a:rPr lang="es-ES" dirty="0" err="1" smtClean="0">
                <a:latin typeface="Futura Lt BT" charset="0"/>
              </a:rPr>
              <a:t>available</a:t>
            </a:r>
            <a:r>
              <a:rPr lang="es-ES" dirty="0" smtClean="0">
                <a:latin typeface="Futura Lt BT" charset="0"/>
              </a:rPr>
              <a:t> in </a:t>
            </a:r>
            <a:r>
              <a:rPr lang="es-ES" dirty="0" err="1" smtClean="0">
                <a:latin typeface="Futura Lt BT" charset="0"/>
              </a:rPr>
              <a:t>looselay</a:t>
            </a:r>
            <a:r>
              <a:rPr lang="es-ES" dirty="0" smtClean="0">
                <a:latin typeface="Futura Lt BT" charset="0"/>
              </a:rPr>
              <a:t> tiles)</a:t>
            </a:r>
          </a:p>
          <a:p>
            <a:pPr eaLnBrk="1" hangingPunct="1">
              <a:spcBef>
                <a:spcPct val="20000"/>
              </a:spcBef>
            </a:pPr>
            <a:endParaRPr lang="es-ES" sz="2400" dirty="0" smtClean="0">
              <a:latin typeface="Futura Lt BT" charset="0"/>
            </a:endParaRPr>
          </a:p>
          <a:p>
            <a:pPr eaLnBrk="1" hangingPunct="1">
              <a:spcBef>
                <a:spcPct val="20000"/>
              </a:spcBef>
            </a:pPr>
            <a:r>
              <a:rPr lang="es-ES" sz="2200" dirty="0" smtClean="0">
                <a:latin typeface="Futura Lt BT" charset="0"/>
              </a:rPr>
              <a:t>Opera Prima</a:t>
            </a:r>
          </a:p>
          <a:p>
            <a:pPr eaLnBrk="1" hangingPunct="1">
              <a:spcBef>
                <a:spcPct val="20000"/>
              </a:spcBef>
            </a:pPr>
            <a:r>
              <a:rPr lang="es-ES" sz="2400" dirty="0" smtClean="0">
                <a:latin typeface="Futura Lt BT" charset="0"/>
              </a:rPr>
              <a:t>           	</a:t>
            </a:r>
            <a:r>
              <a:rPr lang="es-ES" dirty="0" err="1" smtClean="0">
                <a:latin typeface="Futura Lt BT" charset="0"/>
              </a:rPr>
              <a:t>Rolls</a:t>
            </a:r>
            <a:r>
              <a:rPr lang="es-ES" dirty="0" smtClean="0">
                <a:latin typeface="Futura Lt BT" charset="0"/>
              </a:rPr>
              <a:t> </a:t>
            </a:r>
            <a:r>
              <a:rPr lang="es-ES" dirty="0">
                <a:latin typeface="Futura Lt BT" charset="0"/>
              </a:rPr>
              <a:t>of 20 ml (2,00 </a:t>
            </a:r>
            <a:r>
              <a:rPr lang="es-ES" dirty="0" err="1">
                <a:latin typeface="Futura Lt BT" charset="0"/>
              </a:rPr>
              <a:t>mt</a:t>
            </a:r>
            <a:r>
              <a:rPr lang="es-ES" dirty="0">
                <a:latin typeface="Futura Lt BT" charset="0"/>
              </a:rPr>
              <a:t> </a:t>
            </a:r>
            <a:r>
              <a:rPr lang="en-US" dirty="0">
                <a:latin typeface="Futura Lt BT" charset="0"/>
              </a:rPr>
              <a:t>width</a:t>
            </a:r>
            <a:r>
              <a:rPr lang="es-ES" dirty="0">
                <a:latin typeface="Futura Lt BT" charset="0"/>
              </a:rPr>
              <a:t> )</a:t>
            </a:r>
          </a:p>
          <a:p>
            <a:pPr eaLnBrk="1" hangingPunct="1">
              <a:spcBef>
                <a:spcPct val="20000"/>
              </a:spcBef>
            </a:pPr>
            <a:r>
              <a:rPr lang="es-ES" dirty="0">
                <a:latin typeface="Futura Lt BT" charset="0"/>
              </a:rPr>
              <a:t>	</a:t>
            </a:r>
            <a:r>
              <a:rPr lang="es-ES" dirty="0" smtClean="0">
                <a:latin typeface="Futura Lt BT" charset="0"/>
              </a:rPr>
              <a:t>	Tiles </a:t>
            </a:r>
            <a:r>
              <a:rPr lang="es-ES" dirty="0">
                <a:latin typeface="Futura Lt BT" charset="0"/>
              </a:rPr>
              <a:t>of 50x50 cm (</a:t>
            </a:r>
            <a:r>
              <a:rPr lang="es-ES" dirty="0" err="1">
                <a:latin typeface="Futura Lt BT" charset="0"/>
              </a:rPr>
              <a:t>also</a:t>
            </a:r>
            <a:r>
              <a:rPr lang="es-ES" dirty="0">
                <a:latin typeface="Futura Lt BT" charset="0"/>
              </a:rPr>
              <a:t> </a:t>
            </a:r>
            <a:r>
              <a:rPr lang="es-ES" dirty="0" err="1">
                <a:latin typeface="Futura Lt BT" charset="0"/>
              </a:rPr>
              <a:t>available</a:t>
            </a:r>
            <a:r>
              <a:rPr lang="es-ES" dirty="0">
                <a:latin typeface="Futura Lt BT" charset="0"/>
              </a:rPr>
              <a:t> in </a:t>
            </a:r>
            <a:r>
              <a:rPr lang="es-ES" dirty="0" err="1">
                <a:latin typeface="Futura Lt BT" charset="0"/>
              </a:rPr>
              <a:t>looselay</a:t>
            </a:r>
            <a:r>
              <a:rPr lang="es-ES" dirty="0">
                <a:latin typeface="Futura Lt BT" charset="0"/>
              </a:rPr>
              <a:t> </a:t>
            </a:r>
            <a:r>
              <a:rPr lang="es-ES" dirty="0" smtClean="0">
                <a:latin typeface="Futura Lt BT" charset="0"/>
              </a:rPr>
              <a:t>tiles)</a:t>
            </a:r>
          </a:p>
          <a:p>
            <a:pPr eaLnBrk="1" hangingPunct="1">
              <a:spcBef>
                <a:spcPct val="20000"/>
              </a:spcBef>
            </a:pPr>
            <a:endParaRPr lang="es-ES" dirty="0">
              <a:latin typeface="Futura Lt BT" charset="0"/>
            </a:endParaRPr>
          </a:p>
          <a:p>
            <a:pPr eaLnBrk="1" hangingPunct="1">
              <a:spcBef>
                <a:spcPct val="20000"/>
              </a:spcBef>
            </a:pPr>
            <a:r>
              <a:rPr lang="es-ES" sz="2200" dirty="0" smtClean="0">
                <a:latin typeface="Futura Lt BT" charset="0"/>
              </a:rPr>
              <a:t>Chroma</a:t>
            </a:r>
          </a:p>
          <a:p>
            <a:pPr eaLnBrk="1" hangingPunct="1">
              <a:spcBef>
                <a:spcPct val="20000"/>
              </a:spcBef>
            </a:pPr>
            <a:r>
              <a:rPr lang="es-ES" sz="2400" dirty="0" smtClean="0">
                <a:latin typeface="Futura Lt BT" charset="0"/>
              </a:rPr>
              <a:t>		</a:t>
            </a:r>
            <a:r>
              <a:rPr lang="es-ES" dirty="0" err="1" smtClean="0">
                <a:latin typeface="Futura Lt BT" charset="0"/>
              </a:rPr>
              <a:t>Rolls</a:t>
            </a:r>
            <a:r>
              <a:rPr lang="es-ES" dirty="0" smtClean="0">
                <a:latin typeface="Futura Lt BT" charset="0"/>
              </a:rPr>
              <a:t> </a:t>
            </a:r>
            <a:r>
              <a:rPr lang="es-ES" dirty="0">
                <a:latin typeface="Futura Lt BT" charset="0"/>
              </a:rPr>
              <a:t>of 20 ml (2,00 </a:t>
            </a:r>
            <a:r>
              <a:rPr lang="es-ES" dirty="0" err="1">
                <a:latin typeface="Futura Lt BT" charset="0"/>
              </a:rPr>
              <a:t>mt</a:t>
            </a:r>
            <a:r>
              <a:rPr lang="es-ES" dirty="0">
                <a:latin typeface="Futura Lt BT" charset="0"/>
              </a:rPr>
              <a:t> </a:t>
            </a:r>
            <a:r>
              <a:rPr lang="en-US" dirty="0">
                <a:latin typeface="Futura Lt BT" charset="0"/>
              </a:rPr>
              <a:t>width</a:t>
            </a:r>
            <a:r>
              <a:rPr lang="es-ES" dirty="0">
                <a:latin typeface="Futura Lt BT" charset="0"/>
              </a:rPr>
              <a:t> )</a:t>
            </a:r>
          </a:p>
          <a:p>
            <a:pPr eaLnBrk="1" hangingPunct="1">
              <a:spcBef>
                <a:spcPct val="20000"/>
              </a:spcBef>
            </a:pPr>
            <a:r>
              <a:rPr lang="es-ES" dirty="0">
                <a:latin typeface="Futura Lt BT" charset="0"/>
              </a:rPr>
              <a:t>	</a:t>
            </a:r>
            <a:r>
              <a:rPr lang="es-ES" dirty="0" smtClean="0">
                <a:latin typeface="Futura Lt BT" charset="0"/>
              </a:rPr>
              <a:t>	Tiles </a:t>
            </a:r>
            <a:r>
              <a:rPr lang="es-ES" dirty="0">
                <a:latin typeface="Futura Lt BT" charset="0"/>
              </a:rPr>
              <a:t>of 50x50 cm (</a:t>
            </a:r>
            <a:r>
              <a:rPr lang="es-ES" dirty="0" err="1">
                <a:latin typeface="Futura Lt BT" charset="0"/>
              </a:rPr>
              <a:t>also</a:t>
            </a:r>
            <a:r>
              <a:rPr lang="es-ES" dirty="0">
                <a:latin typeface="Futura Lt BT" charset="0"/>
              </a:rPr>
              <a:t> </a:t>
            </a:r>
            <a:r>
              <a:rPr lang="es-ES" dirty="0" err="1">
                <a:latin typeface="Futura Lt BT" charset="0"/>
              </a:rPr>
              <a:t>available</a:t>
            </a:r>
            <a:r>
              <a:rPr lang="es-ES" dirty="0">
                <a:latin typeface="Futura Lt BT" charset="0"/>
              </a:rPr>
              <a:t> in </a:t>
            </a:r>
            <a:r>
              <a:rPr lang="es-ES" dirty="0" err="1">
                <a:latin typeface="Futura Lt BT" charset="0"/>
              </a:rPr>
              <a:t>looselay</a:t>
            </a:r>
            <a:r>
              <a:rPr lang="es-ES" dirty="0">
                <a:latin typeface="Futura Lt BT" charset="0"/>
              </a:rPr>
              <a:t> </a:t>
            </a:r>
            <a:r>
              <a:rPr lang="es-ES" dirty="0" smtClean="0">
                <a:latin typeface="Futura Lt BT" charset="0"/>
              </a:rPr>
              <a:t>tiles)</a:t>
            </a:r>
          </a:p>
          <a:p>
            <a:pPr eaLnBrk="1" hangingPunct="1">
              <a:spcBef>
                <a:spcPct val="20000"/>
              </a:spcBef>
            </a:pPr>
            <a:endParaRPr lang="es-ES" dirty="0">
              <a:latin typeface="Futura Lt BT" charset="0"/>
            </a:endParaRPr>
          </a:p>
          <a:p>
            <a:pPr eaLnBrk="1" hangingPunct="1">
              <a:spcBef>
                <a:spcPct val="20000"/>
              </a:spcBef>
            </a:pPr>
            <a:r>
              <a:rPr lang="es-ES" sz="2400" dirty="0" err="1" smtClean="0">
                <a:latin typeface="Futura Lt BT" charset="0"/>
              </a:rPr>
              <a:t>Panama</a:t>
            </a:r>
            <a:endParaRPr lang="es-ES" sz="2400" dirty="0" smtClean="0">
              <a:latin typeface="Futura Lt BT" charset="0"/>
            </a:endParaRPr>
          </a:p>
          <a:p>
            <a:pPr eaLnBrk="1" hangingPunct="1">
              <a:spcBef>
                <a:spcPct val="20000"/>
              </a:spcBef>
            </a:pPr>
            <a:r>
              <a:rPr lang="es-ES" sz="2400" dirty="0">
                <a:latin typeface="Futura Lt BT" charset="0"/>
              </a:rPr>
              <a:t>	</a:t>
            </a:r>
            <a:r>
              <a:rPr lang="es-ES" sz="2400" dirty="0" smtClean="0">
                <a:latin typeface="Futura Lt BT" charset="0"/>
              </a:rPr>
              <a:t>	</a:t>
            </a:r>
            <a:r>
              <a:rPr lang="es-ES" dirty="0" smtClean="0">
                <a:latin typeface="Futura Lt BT" charset="0"/>
              </a:rPr>
              <a:t>Tiles </a:t>
            </a:r>
            <a:r>
              <a:rPr lang="es-ES" dirty="0">
                <a:latin typeface="Futura Lt BT" charset="0"/>
              </a:rPr>
              <a:t>of </a:t>
            </a:r>
            <a:r>
              <a:rPr lang="es-ES" dirty="0" smtClean="0">
                <a:latin typeface="Futura Lt BT" charset="0"/>
              </a:rPr>
              <a:t>50x50 </a:t>
            </a:r>
            <a:r>
              <a:rPr lang="es-ES" dirty="0">
                <a:latin typeface="Futura Lt BT" charset="0"/>
              </a:rPr>
              <a:t>cm (</a:t>
            </a:r>
            <a:r>
              <a:rPr lang="es-ES" dirty="0" err="1">
                <a:latin typeface="Futura Lt BT" charset="0"/>
              </a:rPr>
              <a:t>also</a:t>
            </a:r>
            <a:r>
              <a:rPr lang="es-ES" dirty="0">
                <a:latin typeface="Futura Lt BT" charset="0"/>
              </a:rPr>
              <a:t> </a:t>
            </a:r>
            <a:r>
              <a:rPr lang="es-ES" dirty="0" err="1">
                <a:latin typeface="Futura Lt BT" charset="0"/>
              </a:rPr>
              <a:t>available</a:t>
            </a:r>
            <a:r>
              <a:rPr lang="es-ES" dirty="0">
                <a:latin typeface="Futura Lt BT" charset="0"/>
              </a:rPr>
              <a:t> in </a:t>
            </a:r>
            <a:r>
              <a:rPr lang="es-ES" dirty="0" err="1">
                <a:latin typeface="Futura Lt BT" charset="0"/>
              </a:rPr>
              <a:t>looselay</a:t>
            </a:r>
            <a:r>
              <a:rPr lang="es-ES" dirty="0">
                <a:latin typeface="Futura Lt BT" charset="0"/>
              </a:rPr>
              <a:t> </a:t>
            </a:r>
            <a:r>
              <a:rPr lang="es-ES" dirty="0" smtClean="0">
                <a:latin typeface="Futura Lt BT" charset="0"/>
              </a:rPr>
              <a:t>tiles)</a:t>
            </a:r>
          </a:p>
          <a:p>
            <a:pPr eaLnBrk="1" hangingPunct="1">
              <a:spcBef>
                <a:spcPct val="20000"/>
              </a:spcBef>
            </a:pPr>
            <a:endParaRPr lang="es-ES" dirty="0">
              <a:latin typeface="Futura Lt BT" charset="0"/>
            </a:endParaRPr>
          </a:p>
          <a:p>
            <a:pPr eaLnBrk="1" hangingPunct="1">
              <a:spcBef>
                <a:spcPct val="20000"/>
              </a:spcBef>
            </a:pPr>
            <a:endParaRPr lang="es-ES" sz="2400" dirty="0">
              <a:latin typeface="Futura Lt BT" charset="0"/>
            </a:endParaRPr>
          </a:p>
          <a:p>
            <a:pPr eaLnBrk="1" hangingPunct="1">
              <a:spcBef>
                <a:spcPct val="20000"/>
              </a:spcBef>
            </a:pPr>
            <a:endParaRPr lang="es-ES" sz="3200" dirty="0">
              <a:latin typeface="Futura Lt BT" charset="0"/>
            </a:endParaRPr>
          </a:p>
          <a:p>
            <a:pPr eaLnBrk="1" hangingPunct="1">
              <a:spcBef>
                <a:spcPct val="20000"/>
              </a:spcBef>
              <a:buFont typeface="Wingdings" pitchFamily="2" charset="2"/>
              <a:buNone/>
            </a:pPr>
            <a:endParaRPr lang="es-ES" sz="3200" dirty="0">
              <a:latin typeface="Futura Lt BT" charset="0"/>
            </a:endParaRPr>
          </a:p>
          <a:p>
            <a:pPr eaLnBrk="1" hangingPunct="1">
              <a:spcBef>
                <a:spcPct val="20000"/>
              </a:spcBef>
              <a:buFont typeface="Wingdings" pitchFamily="2" charset="2"/>
              <a:buNone/>
            </a:pPr>
            <a:endParaRPr lang="es-ES" sz="3200" dirty="0">
              <a:latin typeface="Futura Lt BT" charset="0"/>
            </a:endParaRPr>
          </a:p>
          <a:p>
            <a:pPr eaLnBrk="1" hangingPunct="1">
              <a:spcBef>
                <a:spcPct val="20000"/>
              </a:spcBef>
            </a:pPr>
            <a:endParaRPr lang="es-ES" sz="3200" dirty="0">
              <a:latin typeface="Futura Lt BT" charset="0"/>
            </a:endParaRPr>
          </a:p>
        </p:txBody>
      </p:sp>
      <p:pic>
        <p:nvPicPr>
          <p:cNvPr id="17"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3573016"/>
            <a:ext cx="257403" cy="3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4887277"/>
            <a:ext cx="257403" cy="3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3968800"/>
            <a:ext cx="265507" cy="3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5264944"/>
            <a:ext cx="265507" cy="3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469" y="6345064"/>
            <a:ext cx="265507" cy="3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048" y="2060848"/>
            <a:ext cx="257403" cy="3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048" y="2456632"/>
            <a:ext cx="265507" cy="3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434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Effect transition="in" filter="fade">
                                      <p:cBhvr>
                                        <p:cTn id="35" dur="1000"/>
                                        <p:tgtEl>
                                          <p:spTgt spid="13">
                                            <p:txEl>
                                              <p:pRg st="5" end="5"/>
                                            </p:txEl>
                                          </p:spTgt>
                                        </p:tgtEl>
                                      </p:cBhvr>
                                    </p:animEffect>
                                    <p:anim calcmode="lin" valueType="num">
                                      <p:cBhvr>
                                        <p:cTn id="36"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fade">
                                      <p:cBhvr>
                                        <p:cTn id="42" dur="1000"/>
                                        <p:tgtEl>
                                          <p:spTgt spid="13">
                                            <p:txEl>
                                              <p:pRg st="6" end="6"/>
                                            </p:txEl>
                                          </p:spTgt>
                                        </p:tgtEl>
                                      </p:cBhvr>
                                    </p:animEffect>
                                    <p:anim calcmode="lin" valueType="num">
                                      <p:cBhvr>
                                        <p:cTn id="43"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xEl>
                                              <p:pRg st="7" end="7"/>
                                            </p:txEl>
                                          </p:spTgt>
                                        </p:tgtEl>
                                        <p:attrNameLst>
                                          <p:attrName>style.visibility</p:attrName>
                                        </p:attrNameLst>
                                      </p:cBhvr>
                                      <p:to>
                                        <p:strVal val="visible"/>
                                      </p:to>
                                    </p:set>
                                    <p:animEffect transition="in" filter="fade">
                                      <p:cBhvr>
                                        <p:cTn id="49" dur="1000"/>
                                        <p:tgtEl>
                                          <p:spTgt spid="13">
                                            <p:txEl>
                                              <p:pRg st="7" end="7"/>
                                            </p:txEl>
                                          </p:spTgt>
                                        </p:tgtEl>
                                      </p:cBhvr>
                                    </p:animEffect>
                                    <p:anim calcmode="lin" valueType="num">
                                      <p:cBhvr>
                                        <p:cTn id="50"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xEl>
                                              <p:pRg st="9" end="9"/>
                                            </p:txEl>
                                          </p:spTgt>
                                        </p:tgtEl>
                                        <p:attrNameLst>
                                          <p:attrName>style.visibility</p:attrName>
                                        </p:attrNameLst>
                                      </p:cBhvr>
                                      <p:to>
                                        <p:strVal val="visible"/>
                                      </p:to>
                                    </p:set>
                                    <p:animEffect transition="in" filter="fade">
                                      <p:cBhvr>
                                        <p:cTn id="56" dur="1000"/>
                                        <p:tgtEl>
                                          <p:spTgt spid="13">
                                            <p:txEl>
                                              <p:pRg st="9" end="9"/>
                                            </p:txEl>
                                          </p:spTgt>
                                        </p:tgtEl>
                                      </p:cBhvr>
                                    </p:animEffect>
                                    <p:anim calcmode="lin" valueType="num">
                                      <p:cBhvr>
                                        <p:cTn id="57" dur="1000" fill="hold"/>
                                        <p:tgtEl>
                                          <p:spTgt spid="1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1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xEl>
                                              <p:pRg st="10" end="10"/>
                                            </p:txEl>
                                          </p:spTgt>
                                        </p:tgtEl>
                                        <p:attrNameLst>
                                          <p:attrName>style.visibility</p:attrName>
                                        </p:attrNameLst>
                                      </p:cBhvr>
                                      <p:to>
                                        <p:strVal val="visible"/>
                                      </p:to>
                                    </p:set>
                                    <p:animEffect transition="in" filter="fade">
                                      <p:cBhvr>
                                        <p:cTn id="63" dur="1000"/>
                                        <p:tgtEl>
                                          <p:spTgt spid="13">
                                            <p:txEl>
                                              <p:pRg st="10" end="10"/>
                                            </p:txEl>
                                          </p:spTgt>
                                        </p:tgtEl>
                                      </p:cBhvr>
                                    </p:animEffect>
                                    <p:anim calcmode="lin" valueType="num">
                                      <p:cBhvr>
                                        <p:cTn id="64" dur="1000" fill="hold"/>
                                        <p:tgtEl>
                                          <p:spTgt spid="13">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1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3">
                                            <p:txEl>
                                              <p:pRg st="11" end="11"/>
                                            </p:txEl>
                                          </p:spTgt>
                                        </p:tgtEl>
                                        <p:attrNameLst>
                                          <p:attrName>style.visibility</p:attrName>
                                        </p:attrNameLst>
                                      </p:cBhvr>
                                      <p:to>
                                        <p:strVal val="visible"/>
                                      </p:to>
                                    </p:set>
                                    <p:animEffect transition="in" filter="fade">
                                      <p:cBhvr>
                                        <p:cTn id="70" dur="1000"/>
                                        <p:tgtEl>
                                          <p:spTgt spid="13">
                                            <p:txEl>
                                              <p:pRg st="11" end="11"/>
                                            </p:txEl>
                                          </p:spTgt>
                                        </p:tgtEl>
                                      </p:cBhvr>
                                    </p:animEffect>
                                    <p:anim calcmode="lin" valueType="num">
                                      <p:cBhvr>
                                        <p:cTn id="71" dur="1000" fill="hold"/>
                                        <p:tgtEl>
                                          <p:spTgt spid="13">
                                            <p:txEl>
                                              <p:pRg st="11" end="11"/>
                                            </p:txEl>
                                          </p:spTgt>
                                        </p:tgtEl>
                                        <p:attrNameLst>
                                          <p:attrName>ppt_x</p:attrName>
                                        </p:attrNameLst>
                                      </p:cBhvr>
                                      <p:tavLst>
                                        <p:tav tm="0">
                                          <p:val>
                                            <p:strVal val="#ppt_x"/>
                                          </p:val>
                                        </p:tav>
                                        <p:tav tm="100000">
                                          <p:val>
                                            <p:strVal val="#ppt_x"/>
                                          </p:val>
                                        </p:tav>
                                      </p:tavLst>
                                    </p:anim>
                                    <p:anim calcmode="lin" valueType="num">
                                      <p:cBhvr>
                                        <p:cTn id="72" dur="1000" fill="hold"/>
                                        <p:tgtEl>
                                          <p:spTgt spid="1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3">
                                            <p:txEl>
                                              <p:pRg st="13" end="13"/>
                                            </p:txEl>
                                          </p:spTgt>
                                        </p:tgtEl>
                                        <p:attrNameLst>
                                          <p:attrName>style.visibility</p:attrName>
                                        </p:attrNameLst>
                                      </p:cBhvr>
                                      <p:to>
                                        <p:strVal val="visible"/>
                                      </p:to>
                                    </p:set>
                                    <p:animEffect transition="in" filter="fade">
                                      <p:cBhvr>
                                        <p:cTn id="77" dur="1000"/>
                                        <p:tgtEl>
                                          <p:spTgt spid="13">
                                            <p:txEl>
                                              <p:pRg st="13" end="13"/>
                                            </p:txEl>
                                          </p:spTgt>
                                        </p:tgtEl>
                                      </p:cBhvr>
                                    </p:animEffect>
                                    <p:anim calcmode="lin" valueType="num">
                                      <p:cBhvr>
                                        <p:cTn id="78" dur="1000" fill="hold"/>
                                        <p:tgtEl>
                                          <p:spTgt spid="13">
                                            <p:txEl>
                                              <p:pRg st="13" end="13"/>
                                            </p:txEl>
                                          </p:spTgt>
                                        </p:tgtEl>
                                        <p:attrNameLst>
                                          <p:attrName>ppt_x</p:attrName>
                                        </p:attrNameLst>
                                      </p:cBhvr>
                                      <p:tavLst>
                                        <p:tav tm="0">
                                          <p:val>
                                            <p:strVal val="#ppt_x"/>
                                          </p:val>
                                        </p:tav>
                                        <p:tav tm="100000">
                                          <p:val>
                                            <p:strVal val="#ppt_x"/>
                                          </p:val>
                                        </p:tav>
                                      </p:tavLst>
                                    </p:anim>
                                    <p:anim calcmode="lin" valueType="num">
                                      <p:cBhvr>
                                        <p:cTn id="79" dur="1000" fill="hold"/>
                                        <p:tgtEl>
                                          <p:spTgt spid="1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3">
                                            <p:txEl>
                                              <p:pRg st="14" end="14"/>
                                            </p:txEl>
                                          </p:spTgt>
                                        </p:tgtEl>
                                        <p:attrNameLst>
                                          <p:attrName>style.visibility</p:attrName>
                                        </p:attrNameLst>
                                      </p:cBhvr>
                                      <p:to>
                                        <p:strVal val="visible"/>
                                      </p:to>
                                    </p:set>
                                    <p:animEffect transition="in" filter="fade">
                                      <p:cBhvr>
                                        <p:cTn id="84" dur="1000"/>
                                        <p:tgtEl>
                                          <p:spTgt spid="13">
                                            <p:txEl>
                                              <p:pRg st="14" end="14"/>
                                            </p:txEl>
                                          </p:spTgt>
                                        </p:tgtEl>
                                      </p:cBhvr>
                                    </p:animEffect>
                                    <p:anim calcmode="lin" valueType="num">
                                      <p:cBhvr>
                                        <p:cTn id="85" dur="1000" fill="hold"/>
                                        <p:tgtEl>
                                          <p:spTgt spid="13">
                                            <p:txEl>
                                              <p:pRg st="14" end="14"/>
                                            </p:txEl>
                                          </p:spTgt>
                                        </p:tgtEl>
                                        <p:attrNameLst>
                                          <p:attrName>ppt_x</p:attrName>
                                        </p:attrNameLst>
                                      </p:cBhvr>
                                      <p:tavLst>
                                        <p:tav tm="0">
                                          <p:val>
                                            <p:strVal val="#ppt_x"/>
                                          </p:val>
                                        </p:tav>
                                        <p:tav tm="100000">
                                          <p:val>
                                            <p:strVal val="#ppt_x"/>
                                          </p:val>
                                        </p:tav>
                                      </p:tavLst>
                                    </p:anim>
                                    <p:anim calcmode="lin" valueType="num">
                                      <p:cBhvr>
                                        <p:cTn id="86" dur="1000" fill="hold"/>
                                        <p:tgtEl>
                                          <p:spTgt spid="1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1000"/>
                                        <p:tgtEl>
                                          <p:spTgt spid="17"/>
                                        </p:tgtEl>
                                      </p:cBhvr>
                                    </p:animEffect>
                                    <p:anim calcmode="lin" valueType="num">
                                      <p:cBhvr>
                                        <p:cTn id="92" dur="1000" fill="hold"/>
                                        <p:tgtEl>
                                          <p:spTgt spid="17"/>
                                        </p:tgtEl>
                                        <p:attrNameLst>
                                          <p:attrName>ppt_x</p:attrName>
                                        </p:attrNameLst>
                                      </p:cBhvr>
                                      <p:tavLst>
                                        <p:tav tm="0">
                                          <p:val>
                                            <p:strVal val="#ppt_x"/>
                                          </p:val>
                                        </p:tav>
                                        <p:tav tm="100000">
                                          <p:val>
                                            <p:strVal val="#ppt_x"/>
                                          </p:val>
                                        </p:tav>
                                      </p:tavLst>
                                    </p:anim>
                                    <p:anim calcmode="lin" valueType="num">
                                      <p:cBhvr>
                                        <p:cTn id="9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1000"/>
                                        <p:tgtEl>
                                          <p:spTgt spid="18"/>
                                        </p:tgtEl>
                                      </p:cBhvr>
                                    </p:animEffect>
                                    <p:anim calcmode="lin" valueType="num">
                                      <p:cBhvr>
                                        <p:cTn id="99" dur="1000" fill="hold"/>
                                        <p:tgtEl>
                                          <p:spTgt spid="18"/>
                                        </p:tgtEl>
                                        <p:attrNameLst>
                                          <p:attrName>ppt_x</p:attrName>
                                        </p:attrNameLst>
                                      </p:cBhvr>
                                      <p:tavLst>
                                        <p:tav tm="0">
                                          <p:val>
                                            <p:strVal val="#ppt_x"/>
                                          </p:val>
                                        </p:tav>
                                        <p:tav tm="100000">
                                          <p:val>
                                            <p:strVal val="#ppt_x"/>
                                          </p:val>
                                        </p:tav>
                                      </p:tavLst>
                                    </p:anim>
                                    <p:anim calcmode="lin" valueType="num">
                                      <p:cBhvr>
                                        <p:cTn id="100" dur="1000" fill="hold"/>
                                        <p:tgtEl>
                                          <p:spTgt spid="18"/>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1000"/>
                                        <p:tgtEl>
                                          <p:spTgt spid="19"/>
                                        </p:tgtEl>
                                      </p:cBhvr>
                                    </p:animEffect>
                                    <p:anim calcmode="lin" valueType="num">
                                      <p:cBhvr>
                                        <p:cTn id="104" dur="1000" fill="hold"/>
                                        <p:tgtEl>
                                          <p:spTgt spid="19"/>
                                        </p:tgtEl>
                                        <p:attrNameLst>
                                          <p:attrName>ppt_x</p:attrName>
                                        </p:attrNameLst>
                                      </p:cBhvr>
                                      <p:tavLst>
                                        <p:tav tm="0">
                                          <p:val>
                                            <p:strVal val="#ppt_x"/>
                                          </p:val>
                                        </p:tav>
                                        <p:tav tm="100000">
                                          <p:val>
                                            <p:strVal val="#ppt_x"/>
                                          </p:val>
                                        </p:tav>
                                      </p:tavLst>
                                    </p:anim>
                                    <p:anim calcmode="lin" valueType="num">
                                      <p:cBhvr>
                                        <p:cTn id="105" dur="1000" fill="hold"/>
                                        <p:tgtEl>
                                          <p:spTgt spid="19"/>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fade">
                                      <p:cBhvr>
                                        <p:cTn id="108" dur="1000"/>
                                        <p:tgtEl>
                                          <p:spTgt spid="20"/>
                                        </p:tgtEl>
                                      </p:cBhvr>
                                    </p:animEffect>
                                    <p:anim calcmode="lin" valueType="num">
                                      <p:cBhvr>
                                        <p:cTn id="109" dur="1000" fill="hold"/>
                                        <p:tgtEl>
                                          <p:spTgt spid="20"/>
                                        </p:tgtEl>
                                        <p:attrNameLst>
                                          <p:attrName>ppt_x</p:attrName>
                                        </p:attrNameLst>
                                      </p:cBhvr>
                                      <p:tavLst>
                                        <p:tav tm="0">
                                          <p:val>
                                            <p:strVal val="#ppt_x"/>
                                          </p:val>
                                        </p:tav>
                                        <p:tav tm="100000">
                                          <p:val>
                                            <p:strVal val="#ppt_x"/>
                                          </p:val>
                                        </p:tav>
                                      </p:tavLst>
                                    </p:anim>
                                    <p:anim calcmode="lin" valueType="num">
                                      <p:cBhvr>
                                        <p:cTn id="110" dur="1000" fill="hold"/>
                                        <p:tgtEl>
                                          <p:spTgt spid="20"/>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21"/>
                                        </p:tgtEl>
                                        <p:attrNameLst>
                                          <p:attrName>style.visibility</p:attrName>
                                        </p:attrNameLst>
                                      </p:cBhvr>
                                      <p:to>
                                        <p:strVal val="visible"/>
                                      </p:to>
                                    </p:set>
                                    <p:animEffect transition="in" filter="fade">
                                      <p:cBhvr>
                                        <p:cTn id="113" dur="1000"/>
                                        <p:tgtEl>
                                          <p:spTgt spid="21"/>
                                        </p:tgtEl>
                                      </p:cBhvr>
                                    </p:animEffect>
                                    <p:anim calcmode="lin" valueType="num">
                                      <p:cBhvr>
                                        <p:cTn id="114" dur="1000" fill="hold"/>
                                        <p:tgtEl>
                                          <p:spTgt spid="21"/>
                                        </p:tgtEl>
                                        <p:attrNameLst>
                                          <p:attrName>ppt_x</p:attrName>
                                        </p:attrNameLst>
                                      </p:cBhvr>
                                      <p:tavLst>
                                        <p:tav tm="0">
                                          <p:val>
                                            <p:strVal val="#ppt_x"/>
                                          </p:val>
                                        </p:tav>
                                        <p:tav tm="100000">
                                          <p:val>
                                            <p:strVal val="#ppt_x"/>
                                          </p:val>
                                        </p:tav>
                                      </p:tavLst>
                                    </p:anim>
                                    <p:anim calcmode="lin" valueType="num">
                                      <p:cBhvr>
                                        <p:cTn id="1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fade">
                                      <p:cBhvr>
                                        <p:cTn id="120" dur="1000"/>
                                        <p:tgtEl>
                                          <p:spTgt spid="11"/>
                                        </p:tgtEl>
                                      </p:cBhvr>
                                    </p:animEffect>
                                    <p:anim calcmode="lin" valueType="num">
                                      <p:cBhvr>
                                        <p:cTn id="121" dur="1000" fill="hold"/>
                                        <p:tgtEl>
                                          <p:spTgt spid="11"/>
                                        </p:tgtEl>
                                        <p:attrNameLst>
                                          <p:attrName>ppt_x</p:attrName>
                                        </p:attrNameLst>
                                      </p:cBhvr>
                                      <p:tavLst>
                                        <p:tav tm="0">
                                          <p:val>
                                            <p:strVal val="#ppt_x"/>
                                          </p:val>
                                        </p:tav>
                                        <p:tav tm="100000">
                                          <p:val>
                                            <p:strVal val="#ppt_x"/>
                                          </p:val>
                                        </p:tav>
                                      </p:tavLst>
                                    </p:anim>
                                    <p:anim calcmode="lin" valueType="num">
                                      <p:cBhvr>
                                        <p:cTn id="122" dur="1000" fill="hold"/>
                                        <p:tgtEl>
                                          <p:spTgt spid="11"/>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12"/>
                                        </p:tgtEl>
                                        <p:attrNameLst>
                                          <p:attrName>style.visibility</p:attrName>
                                        </p:attrNameLst>
                                      </p:cBhvr>
                                      <p:to>
                                        <p:strVal val="visible"/>
                                      </p:to>
                                    </p:set>
                                    <p:animEffect transition="in" filter="fade">
                                      <p:cBhvr>
                                        <p:cTn id="125" dur="1000"/>
                                        <p:tgtEl>
                                          <p:spTgt spid="12"/>
                                        </p:tgtEl>
                                      </p:cBhvr>
                                    </p:animEffect>
                                    <p:anim calcmode="lin" valueType="num">
                                      <p:cBhvr>
                                        <p:cTn id="126" dur="1000" fill="hold"/>
                                        <p:tgtEl>
                                          <p:spTgt spid="12"/>
                                        </p:tgtEl>
                                        <p:attrNameLst>
                                          <p:attrName>ppt_x</p:attrName>
                                        </p:attrNameLst>
                                      </p:cBhvr>
                                      <p:tavLst>
                                        <p:tav tm="0">
                                          <p:val>
                                            <p:strVal val="#ppt_x"/>
                                          </p:val>
                                        </p:tav>
                                        <p:tav tm="100000">
                                          <p:val>
                                            <p:strVal val="#ppt_x"/>
                                          </p:val>
                                        </p:tav>
                                      </p:tavLst>
                                    </p:anim>
                                    <p:anim calcmode="lin" valueType="num">
                                      <p:cBhvr>
                                        <p:cTn id="1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normAutofit/>
          </a:bodyPr>
          <a:lstStyle/>
          <a:p>
            <a:pPr algn="l" eaLnBrk="1" hangingPunct="1"/>
            <a:r>
              <a:rPr lang="es-ES_tradnl" sz="3200" dirty="0" smtClean="0">
                <a:latin typeface="Helvetica" pitchFamily="34" charset="0"/>
                <a:ea typeface="ＭＳ Ｐゴシック" pitchFamily="34" charset="-128"/>
              </a:rPr>
              <a:t>APPLICATIONS</a:t>
            </a:r>
          </a:p>
        </p:txBody>
      </p:sp>
      <p:sp>
        <p:nvSpPr>
          <p:cNvPr id="9" name="Rectangle 8"/>
          <p:cNvSpPr>
            <a:spLocks noChangeArrowheads="1"/>
          </p:cNvSpPr>
          <p:nvPr/>
        </p:nvSpPr>
        <p:spPr bwMode="auto">
          <a:xfrm>
            <a:off x="2499683" y="1551764"/>
            <a:ext cx="6583842" cy="382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s-ES" dirty="0">
                <a:solidFill>
                  <a:srgbClr val="00121E"/>
                </a:solidFill>
                <a:latin typeface="Futura Lt BT"/>
              </a:rPr>
              <a:t>FITNICE FLOOR</a:t>
            </a:r>
            <a:r>
              <a:rPr lang="es-ES" dirty="0">
                <a:latin typeface="Futura Lt BT"/>
              </a:rPr>
              <a:t> </a:t>
            </a:r>
            <a:r>
              <a:rPr lang="en-US" dirty="0">
                <a:latin typeface="Futura Lt BT"/>
              </a:rPr>
              <a:t>can be applied in</a:t>
            </a:r>
            <a:r>
              <a:rPr lang="es-ES" dirty="0" smtClean="0">
                <a:latin typeface="Futura Lt BT"/>
              </a:rPr>
              <a:t>:</a:t>
            </a:r>
          </a:p>
          <a:p>
            <a:pPr>
              <a:spcBef>
                <a:spcPct val="20000"/>
              </a:spcBef>
            </a:pPr>
            <a:endParaRPr lang="es-ES" dirty="0">
              <a:latin typeface="Futura Lt BT"/>
            </a:endParaRPr>
          </a:p>
          <a:p>
            <a:pPr marL="1231900" lvl="2" indent="-228600">
              <a:spcBef>
                <a:spcPct val="20000"/>
              </a:spcBef>
              <a:buFont typeface="Wingdings" pitchFamily="2" charset="2"/>
              <a:buChar char="ü"/>
            </a:pPr>
            <a:r>
              <a:rPr lang="en-US" dirty="0">
                <a:latin typeface="Futura Lt BT"/>
              </a:rPr>
              <a:t> Hotels / Restaurants / Bars</a:t>
            </a:r>
          </a:p>
          <a:p>
            <a:pPr marL="1231900" lvl="2" indent="-228600">
              <a:spcBef>
                <a:spcPct val="20000"/>
              </a:spcBef>
              <a:buFont typeface="Wingdings" pitchFamily="2" charset="2"/>
              <a:buChar char="ü"/>
            </a:pPr>
            <a:r>
              <a:rPr lang="en-US" dirty="0">
                <a:latin typeface="Futura Lt BT"/>
              </a:rPr>
              <a:t> Sport Clubs</a:t>
            </a:r>
          </a:p>
          <a:p>
            <a:pPr marL="1231900" lvl="2" indent="-228600">
              <a:spcBef>
                <a:spcPct val="20000"/>
              </a:spcBef>
              <a:buFont typeface="Wingdings" pitchFamily="2" charset="2"/>
              <a:buChar char="ü"/>
            </a:pPr>
            <a:r>
              <a:rPr lang="en-US" dirty="0">
                <a:latin typeface="Futura Lt BT"/>
              </a:rPr>
              <a:t> Shops</a:t>
            </a:r>
          </a:p>
          <a:p>
            <a:pPr marL="1231900" lvl="2" indent="-228600">
              <a:spcBef>
                <a:spcPct val="20000"/>
              </a:spcBef>
              <a:buFont typeface="Wingdings" pitchFamily="2" charset="2"/>
              <a:buChar char="ü"/>
            </a:pPr>
            <a:r>
              <a:rPr lang="en-US" dirty="0">
                <a:latin typeface="Futura Lt BT"/>
              </a:rPr>
              <a:t> Offices</a:t>
            </a:r>
          </a:p>
          <a:p>
            <a:pPr marL="1231900" lvl="2" indent="-228600">
              <a:spcBef>
                <a:spcPct val="20000"/>
              </a:spcBef>
              <a:buFont typeface="Wingdings" pitchFamily="2" charset="2"/>
              <a:buChar char="ü"/>
            </a:pPr>
            <a:r>
              <a:rPr lang="en-US" dirty="0">
                <a:latin typeface="Futura Lt BT"/>
              </a:rPr>
              <a:t> Schools / Universities /</a:t>
            </a:r>
          </a:p>
          <a:p>
            <a:pPr marL="1231900" lvl="2" indent="-228600">
              <a:spcBef>
                <a:spcPct val="20000"/>
              </a:spcBef>
              <a:buFont typeface="Wingdings" pitchFamily="2" charset="2"/>
              <a:buChar char="ü"/>
            </a:pPr>
            <a:r>
              <a:rPr lang="en-US" dirty="0">
                <a:latin typeface="Futura Lt BT"/>
              </a:rPr>
              <a:t> Museum / Gallery / Library</a:t>
            </a:r>
          </a:p>
          <a:p>
            <a:pPr marL="1231900" lvl="2" indent="-228600">
              <a:spcBef>
                <a:spcPct val="20000"/>
              </a:spcBef>
              <a:buFont typeface="Wingdings" pitchFamily="2" charset="2"/>
              <a:buChar char="ü"/>
            </a:pPr>
            <a:r>
              <a:rPr lang="en-US" dirty="0">
                <a:latin typeface="Futura Lt BT"/>
              </a:rPr>
              <a:t> Trade Shows </a:t>
            </a:r>
          </a:p>
          <a:p>
            <a:pPr marL="1231900" lvl="2" indent="-228600">
              <a:spcBef>
                <a:spcPct val="20000"/>
              </a:spcBef>
              <a:buFont typeface="Wingdings" pitchFamily="2" charset="2"/>
              <a:buChar char="ü"/>
            </a:pPr>
            <a:r>
              <a:rPr lang="en-US" dirty="0">
                <a:latin typeface="Futura Lt BT"/>
              </a:rPr>
              <a:t> Nautical and Aeronautics Industry.</a:t>
            </a:r>
          </a:p>
        </p:txBody>
      </p:sp>
    </p:spTree>
    <p:extLst>
      <p:ext uri="{BB962C8B-B14F-4D97-AF65-F5344CB8AC3E}">
        <p14:creationId xmlns:p14="http://schemas.microsoft.com/office/powerpoint/2010/main" val="2685339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1000"/>
                                        <p:tgtEl>
                                          <p:spTgt spid="9">
                                            <p:txEl>
                                              <p:pRg st="2" end="2"/>
                                            </p:txEl>
                                          </p:spTgt>
                                        </p:tgtEl>
                                      </p:cBhvr>
                                    </p:animEffect>
                                    <p:anim calcmode="lin" valueType="num">
                                      <p:cBhvr>
                                        <p:cTn id="1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1000"/>
                                        <p:tgtEl>
                                          <p:spTgt spid="9">
                                            <p:txEl>
                                              <p:pRg st="3" end="3"/>
                                            </p:txEl>
                                          </p:spTgt>
                                        </p:tgtEl>
                                      </p:cBhvr>
                                    </p:animEffect>
                                    <p:anim calcmode="lin" valueType="num">
                                      <p:cBhvr>
                                        <p:cTn id="1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1000"/>
                                        <p:tgtEl>
                                          <p:spTgt spid="9">
                                            <p:txEl>
                                              <p:pRg st="4" end="4"/>
                                            </p:txEl>
                                          </p:spTgt>
                                        </p:tgtEl>
                                      </p:cBhvr>
                                    </p:animEffect>
                                    <p:anim calcmode="lin" valueType="num">
                                      <p:cBhvr>
                                        <p:cTn id="2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1000"/>
                                        <p:tgtEl>
                                          <p:spTgt spid="9">
                                            <p:txEl>
                                              <p:pRg st="5" end="5"/>
                                            </p:txEl>
                                          </p:spTgt>
                                        </p:tgtEl>
                                      </p:cBhvr>
                                    </p:animEffect>
                                    <p:anim calcmode="lin" valueType="num">
                                      <p:cBhvr>
                                        <p:cTn id="2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1000"/>
                                        <p:tgtEl>
                                          <p:spTgt spid="9">
                                            <p:txEl>
                                              <p:pRg st="6" end="6"/>
                                            </p:txEl>
                                          </p:spTgt>
                                        </p:tgtEl>
                                      </p:cBhvr>
                                    </p:animEffect>
                                    <p:anim calcmode="lin" valueType="num">
                                      <p:cBhvr>
                                        <p:cTn id="33"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fade">
                                      <p:cBhvr>
                                        <p:cTn id="37" dur="1000"/>
                                        <p:tgtEl>
                                          <p:spTgt spid="9">
                                            <p:txEl>
                                              <p:pRg st="7" end="7"/>
                                            </p:txEl>
                                          </p:spTgt>
                                        </p:tgtEl>
                                      </p:cBhvr>
                                    </p:animEffect>
                                    <p:anim calcmode="lin" valueType="num">
                                      <p:cBhvr>
                                        <p:cTn id="38"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1000"/>
                                        <p:tgtEl>
                                          <p:spTgt spid="9">
                                            <p:txEl>
                                              <p:pRg st="8" end="8"/>
                                            </p:txEl>
                                          </p:spTgt>
                                        </p:tgtEl>
                                      </p:cBhvr>
                                    </p:animEffect>
                                    <p:anim calcmode="lin" valueType="num">
                                      <p:cBhvr>
                                        <p:cTn id="4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9">
                                            <p:txEl>
                                              <p:pRg st="9" end="9"/>
                                            </p:txEl>
                                          </p:spTgt>
                                        </p:tgtEl>
                                        <p:attrNameLst>
                                          <p:attrName>style.visibility</p:attrName>
                                        </p:attrNameLst>
                                      </p:cBhvr>
                                      <p:to>
                                        <p:strVal val="visible"/>
                                      </p:to>
                                    </p:set>
                                    <p:animEffect transition="in" filter="fade">
                                      <p:cBhvr>
                                        <p:cTn id="47" dur="1000"/>
                                        <p:tgtEl>
                                          <p:spTgt spid="9">
                                            <p:txEl>
                                              <p:pRg st="9" end="9"/>
                                            </p:txEl>
                                          </p:spTgt>
                                        </p:tgtEl>
                                      </p:cBhvr>
                                    </p:animEffect>
                                    <p:anim calcmode="lin" valueType="num">
                                      <p:cBhvr>
                                        <p:cTn id="48"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323528" y="260648"/>
            <a:ext cx="3178696" cy="922114"/>
          </a:xfrm>
        </p:spPr>
        <p:txBody>
          <a:bodyPr>
            <a:normAutofit/>
          </a:bodyPr>
          <a:lstStyle/>
          <a:p>
            <a:pPr algn="l" eaLnBrk="1" hangingPunct="1"/>
            <a:r>
              <a:rPr lang="es-ES_tradnl" sz="3200" dirty="0" smtClean="0">
                <a:latin typeface="Helvetica" pitchFamily="34" charset="0"/>
                <a:ea typeface="ＭＳ Ｐゴシック" pitchFamily="34" charset="-128"/>
              </a:rPr>
              <a:t>CERTIFICATES</a:t>
            </a:r>
          </a:p>
        </p:txBody>
      </p:sp>
      <p:sp>
        <p:nvSpPr>
          <p:cNvPr id="27656" name="Rectangle 3"/>
          <p:cNvSpPr txBox="1">
            <a:spLocks noChangeArrowheads="1"/>
          </p:cNvSpPr>
          <p:nvPr/>
        </p:nvSpPr>
        <p:spPr bwMode="auto">
          <a:xfrm>
            <a:off x="2339752" y="2348880"/>
            <a:ext cx="6649388"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lnSpc>
                <a:spcPct val="80000"/>
              </a:lnSpc>
              <a:spcBef>
                <a:spcPct val="20000"/>
              </a:spcBef>
            </a:pPr>
            <a:endParaRPr lang="es-ES" dirty="0">
              <a:latin typeface="Futura Lt BT" charset="0"/>
            </a:endParaRPr>
          </a:p>
          <a:p>
            <a:pPr eaLnBrk="1" hangingPunct="1">
              <a:lnSpc>
                <a:spcPct val="80000"/>
              </a:lnSpc>
              <a:spcBef>
                <a:spcPct val="20000"/>
              </a:spcBef>
            </a:pPr>
            <a:r>
              <a:rPr lang="en-US" sz="1800" dirty="0">
                <a:latin typeface="Helvetica" pitchFamily="34" charset="0"/>
              </a:rPr>
              <a:t>Fitnice is a brand of </a:t>
            </a:r>
            <a:r>
              <a:rPr lang="en-US" sz="1800" dirty="0" err="1">
                <a:latin typeface="Helvetica" pitchFamily="34" charset="0"/>
              </a:rPr>
              <a:t>Vertisol</a:t>
            </a:r>
            <a:r>
              <a:rPr lang="en-US" sz="1800" dirty="0">
                <a:latin typeface="Helvetica" pitchFamily="34" charset="0"/>
              </a:rPr>
              <a:t>, a European manufacturer equipped with the ISO 14001, EMAS, </a:t>
            </a:r>
            <a:r>
              <a:rPr lang="en-US" sz="1800" dirty="0" err="1">
                <a:latin typeface="Helvetica" pitchFamily="34" charset="0"/>
              </a:rPr>
              <a:t>Oeko</a:t>
            </a:r>
            <a:r>
              <a:rPr lang="en-US" sz="1800" dirty="0">
                <a:latin typeface="Helvetica" pitchFamily="34" charset="0"/>
              </a:rPr>
              <a:t>-Tex® and </a:t>
            </a:r>
            <a:r>
              <a:rPr lang="en-US" sz="1800" dirty="0" err="1">
                <a:latin typeface="Helvetica" pitchFamily="34" charset="0"/>
              </a:rPr>
              <a:t>Greenguard</a:t>
            </a:r>
            <a:r>
              <a:rPr lang="en-US" sz="1800" dirty="0">
                <a:latin typeface="Helvetica" pitchFamily="34" charset="0"/>
              </a:rPr>
              <a:t> Children &amp; Schools certifications. </a:t>
            </a:r>
            <a:endParaRPr lang="en-US" sz="1800" dirty="0" smtClean="0">
              <a:latin typeface="Helvetica" pitchFamily="34" charset="0"/>
            </a:endParaRPr>
          </a:p>
          <a:p>
            <a:pPr eaLnBrk="1" hangingPunct="1">
              <a:lnSpc>
                <a:spcPct val="80000"/>
              </a:lnSpc>
              <a:spcBef>
                <a:spcPct val="20000"/>
              </a:spcBef>
            </a:pPr>
            <a:r>
              <a:rPr lang="en-US" sz="1800" dirty="0" smtClean="0">
                <a:latin typeface="Helvetica" pitchFamily="34" charset="0"/>
              </a:rPr>
              <a:t>All </a:t>
            </a:r>
            <a:r>
              <a:rPr lang="en-US" sz="1800" dirty="0">
                <a:latin typeface="Helvetica" pitchFamily="34" charset="0"/>
              </a:rPr>
              <a:t>of its features are guaranteed and backed by the prestigious ISO 9001. </a:t>
            </a:r>
            <a:endParaRPr lang="en-US" sz="1800" dirty="0" smtClean="0">
              <a:latin typeface="Helvetica" pitchFamily="34" charset="0"/>
            </a:endParaRPr>
          </a:p>
          <a:p>
            <a:pPr eaLnBrk="1" hangingPunct="1">
              <a:lnSpc>
                <a:spcPct val="80000"/>
              </a:lnSpc>
              <a:spcBef>
                <a:spcPct val="20000"/>
              </a:spcBef>
            </a:pPr>
            <a:r>
              <a:rPr lang="en-US" sz="1800" dirty="0" smtClean="0">
                <a:latin typeface="Helvetica" pitchFamily="34" charset="0"/>
              </a:rPr>
              <a:t>At </a:t>
            </a:r>
            <a:r>
              <a:rPr lang="en-US" sz="1800" dirty="0">
                <a:latin typeface="Helvetica" pitchFamily="34" charset="0"/>
              </a:rPr>
              <a:t>the same time, Fitnice is manufactured according to sustainable production processes and the Eco-</a:t>
            </a:r>
            <a:r>
              <a:rPr lang="en-US" sz="1800" dirty="0" err="1">
                <a:latin typeface="Helvetica" pitchFamily="34" charset="0"/>
              </a:rPr>
              <a:t>Codice</a:t>
            </a:r>
            <a:r>
              <a:rPr lang="en-US" sz="1800" dirty="0">
                <a:latin typeface="Helvetica" pitchFamily="34" charset="0"/>
              </a:rPr>
              <a:t>® label, an innovate in-house program for recycling rest materials and residuals. </a:t>
            </a:r>
          </a:p>
          <a:p>
            <a:pPr eaLnBrk="1" hangingPunct="1">
              <a:lnSpc>
                <a:spcPct val="80000"/>
              </a:lnSpc>
              <a:spcBef>
                <a:spcPct val="20000"/>
              </a:spcBef>
            </a:pPr>
            <a:endParaRPr lang="en-US" sz="1900" dirty="0">
              <a:latin typeface="Futura Lt BT" charset="0"/>
            </a:endParaRPr>
          </a:p>
        </p:txBody>
      </p:sp>
    </p:spTree>
    <p:extLst>
      <p:ext uri="{BB962C8B-B14F-4D97-AF65-F5344CB8AC3E}">
        <p14:creationId xmlns:p14="http://schemas.microsoft.com/office/powerpoint/2010/main" val="1405632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365545" y="0"/>
            <a:ext cx="3054327" cy="948307"/>
          </a:xfrm>
        </p:spPr>
        <p:txBody>
          <a:bodyPr>
            <a:normAutofit fontScale="90000"/>
          </a:bodyPr>
          <a:lstStyle/>
          <a:p>
            <a:pPr algn="l" eaLnBrk="1" hangingPunct="1"/>
            <a:r>
              <a:rPr lang="es-ES_tradnl" sz="3200" dirty="0" smtClean="0">
                <a:latin typeface="Helvetica" pitchFamily="34" charset="0"/>
                <a:ea typeface="ＭＳ Ｐゴシック" pitchFamily="34" charset="-128"/>
              </a:rPr>
              <a:t>CERTIFICATES</a:t>
            </a:r>
          </a:p>
        </p:txBody>
      </p:sp>
      <p:sp>
        <p:nvSpPr>
          <p:cNvPr id="29701" name="Rectangle 22"/>
          <p:cNvSpPr>
            <a:spLocks noChangeArrowheads="1"/>
          </p:cNvSpPr>
          <p:nvPr/>
        </p:nvSpPr>
        <p:spPr bwMode="auto">
          <a:xfrm>
            <a:off x="1337196" y="139892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p>
        </p:txBody>
      </p:sp>
      <p:sp>
        <p:nvSpPr>
          <p:cNvPr id="29703" name="Rectangle 24"/>
          <p:cNvSpPr>
            <a:spLocks noChangeArrowheads="1"/>
          </p:cNvSpPr>
          <p:nvPr/>
        </p:nvSpPr>
        <p:spPr bwMode="auto">
          <a:xfrm>
            <a:off x="1584477" y="266739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p>
        </p:txBody>
      </p:sp>
      <p:sp>
        <p:nvSpPr>
          <p:cNvPr id="29705" name="Rectangle 26"/>
          <p:cNvSpPr>
            <a:spLocks noChangeArrowheads="1"/>
          </p:cNvSpPr>
          <p:nvPr/>
        </p:nvSpPr>
        <p:spPr bwMode="auto">
          <a:xfrm>
            <a:off x="1456804" y="361596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p>
        </p:txBody>
      </p:sp>
      <p:pic>
        <p:nvPicPr>
          <p:cNvPr id="123931"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915974"/>
            <a:ext cx="652646" cy="79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Rectangle 3"/>
          <p:cNvSpPr txBox="1">
            <a:spLocks noChangeArrowheads="1"/>
          </p:cNvSpPr>
          <p:nvPr/>
        </p:nvSpPr>
        <p:spPr bwMode="auto">
          <a:xfrm>
            <a:off x="4355976" y="948307"/>
            <a:ext cx="4644008" cy="514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lnSpc>
                <a:spcPct val="80000"/>
              </a:lnSpc>
              <a:spcBef>
                <a:spcPct val="20000"/>
              </a:spcBef>
            </a:pPr>
            <a:r>
              <a:rPr lang="en-US" sz="1200" b="1" dirty="0" smtClean="0">
                <a:latin typeface="Helvetica" pitchFamily="34" charset="0"/>
              </a:rPr>
              <a:t>ISO 9001 </a:t>
            </a:r>
            <a:r>
              <a:rPr lang="en-US" sz="1200" dirty="0" smtClean="0">
                <a:latin typeface="Helvetica" pitchFamily="34" charset="0"/>
              </a:rPr>
              <a:t>Definition: ISO 9001 is a set of internationally agreed standards that provide guidelines for a Quality Management System </a:t>
            </a:r>
          </a:p>
          <a:p>
            <a:pPr eaLnBrk="1" hangingPunct="1">
              <a:lnSpc>
                <a:spcPct val="80000"/>
              </a:lnSpc>
              <a:spcBef>
                <a:spcPct val="20000"/>
              </a:spcBef>
            </a:pPr>
            <a:endParaRPr lang="en-US" sz="1200" dirty="0" smtClean="0">
              <a:latin typeface="Helvetica" pitchFamily="34" charset="0"/>
            </a:endParaRPr>
          </a:p>
          <a:p>
            <a:pPr algn="just" eaLnBrk="1" hangingPunct="1">
              <a:lnSpc>
                <a:spcPct val="80000"/>
              </a:lnSpc>
              <a:spcBef>
                <a:spcPct val="20000"/>
              </a:spcBef>
            </a:pPr>
            <a:endParaRPr lang="en-US" sz="1200" dirty="0" smtClean="0">
              <a:latin typeface="Helvetica" pitchFamily="34" charset="0"/>
            </a:endParaRPr>
          </a:p>
          <a:p>
            <a:pPr algn="just" eaLnBrk="1" hangingPunct="1">
              <a:lnSpc>
                <a:spcPct val="80000"/>
              </a:lnSpc>
              <a:spcBef>
                <a:spcPct val="20000"/>
              </a:spcBef>
            </a:pPr>
            <a:r>
              <a:rPr lang="en-US" sz="1200" b="1" dirty="0" smtClean="0">
                <a:latin typeface="Helvetica" pitchFamily="34" charset="0"/>
              </a:rPr>
              <a:t>ISO 14001 </a:t>
            </a:r>
            <a:r>
              <a:rPr lang="en-US" sz="1200" dirty="0" smtClean="0">
                <a:latin typeface="Helvetica" pitchFamily="34" charset="0"/>
              </a:rPr>
              <a:t>is a standard for environmental management. </a:t>
            </a:r>
          </a:p>
          <a:p>
            <a:pPr algn="just" eaLnBrk="1" hangingPunct="1">
              <a:lnSpc>
                <a:spcPct val="80000"/>
              </a:lnSpc>
              <a:spcBef>
                <a:spcPct val="20000"/>
              </a:spcBef>
            </a:pPr>
            <a:r>
              <a:rPr lang="en-US" sz="1200" dirty="0" smtClean="0">
                <a:latin typeface="Helvetica" pitchFamily="34" charset="0"/>
              </a:rPr>
              <a:t>The aim of the standard is to reduce the environmental footprint of a business and to decrease the pollution and waste that business produces. </a:t>
            </a:r>
          </a:p>
          <a:p>
            <a:pPr algn="just" eaLnBrk="1" hangingPunct="1">
              <a:lnSpc>
                <a:spcPct val="80000"/>
              </a:lnSpc>
              <a:spcBef>
                <a:spcPct val="20000"/>
              </a:spcBef>
            </a:pPr>
            <a:endParaRPr lang="en-US" sz="1200" dirty="0" smtClean="0">
              <a:latin typeface="Helvetica" pitchFamily="34" charset="0"/>
            </a:endParaRPr>
          </a:p>
          <a:p>
            <a:pPr algn="just" eaLnBrk="1" hangingPunct="1">
              <a:lnSpc>
                <a:spcPct val="80000"/>
              </a:lnSpc>
              <a:spcBef>
                <a:spcPct val="20000"/>
              </a:spcBef>
            </a:pPr>
            <a:endParaRPr lang="en-US" sz="1200" dirty="0" smtClean="0">
              <a:latin typeface="Helvetica" pitchFamily="34" charset="0"/>
            </a:endParaRPr>
          </a:p>
          <a:p>
            <a:pPr algn="just" eaLnBrk="1" hangingPunct="1">
              <a:lnSpc>
                <a:spcPct val="80000"/>
              </a:lnSpc>
              <a:spcBef>
                <a:spcPct val="20000"/>
              </a:spcBef>
            </a:pPr>
            <a:r>
              <a:rPr lang="en-US" sz="1200" dirty="0" smtClean="0">
                <a:latin typeface="Helvetica" pitchFamily="34" charset="0"/>
              </a:rPr>
              <a:t>This certificate guarantees that the product has been manufactured in the European Community and under its regulations.</a:t>
            </a:r>
          </a:p>
          <a:p>
            <a:pPr algn="just" eaLnBrk="1" hangingPunct="1">
              <a:lnSpc>
                <a:spcPct val="80000"/>
              </a:lnSpc>
              <a:spcBef>
                <a:spcPct val="20000"/>
              </a:spcBef>
            </a:pPr>
            <a:endParaRPr lang="en-US" sz="1200" dirty="0" smtClean="0">
              <a:latin typeface="Helvetica" pitchFamily="34" charset="0"/>
            </a:endParaRPr>
          </a:p>
          <a:p>
            <a:pPr algn="just" eaLnBrk="1" hangingPunct="1">
              <a:lnSpc>
                <a:spcPct val="80000"/>
              </a:lnSpc>
              <a:spcBef>
                <a:spcPct val="20000"/>
              </a:spcBef>
            </a:pPr>
            <a:endParaRPr lang="en-US" sz="1200" dirty="0" smtClean="0">
              <a:latin typeface="Helvetica" pitchFamily="34" charset="0"/>
            </a:endParaRPr>
          </a:p>
          <a:p>
            <a:pPr algn="just" eaLnBrk="1" hangingPunct="1">
              <a:lnSpc>
                <a:spcPct val="80000"/>
              </a:lnSpc>
              <a:spcBef>
                <a:spcPct val="20000"/>
              </a:spcBef>
            </a:pPr>
            <a:r>
              <a:rPr lang="en-US" sz="1200" dirty="0" smtClean="0">
                <a:latin typeface="Helvetica" pitchFamily="34" charset="0"/>
              </a:rPr>
              <a:t>The Eco-Management and Audit Scheme, EMAS, allows voluntary participation in an environmental management.</a:t>
            </a:r>
          </a:p>
          <a:p>
            <a:pPr algn="just" eaLnBrk="1" hangingPunct="1">
              <a:lnSpc>
                <a:spcPct val="80000"/>
              </a:lnSpc>
              <a:spcBef>
                <a:spcPct val="20000"/>
              </a:spcBef>
            </a:pPr>
            <a:r>
              <a:rPr lang="en-US" sz="1200" dirty="0" smtClean="0">
                <a:latin typeface="Helvetica" pitchFamily="34" charset="0"/>
              </a:rPr>
              <a:t>It aims to promote continuous evaluation and improvements in the environmental performance of participating organizations </a:t>
            </a:r>
          </a:p>
          <a:p>
            <a:pPr algn="just" eaLnBrk="1" hangingPunct="1">
              <a:lnSpc>
                <a:spcPct val="80000"/>
              </a:lnSpc>
              <a:spcBef>
                <a:spcPct val="20000"/>
              </a:spcBef>
            </a:pPr>
            <a:endParaRPr lang="en-US" sz="1200" dirty="0" smtClean="0">
              <a:latin typeface="Helvetica" pitchFamily="34" charset="0"/>
            </a:endParaRPr>
          </a:p>
          <a:p>
            <a:pPr algn="just" eaLnBrk="1" hangingPunct="1">
              <a:lnSpc>
                <a:spcPct val="80000"/>
              </a:lnSpc>
              <a:spcBef>
                <a:spcPct val="20000"/>
              </a:spcBef>
            </a:pPr>
            <a:endParaRPr lang="en-US" sz="1200" dirty="0" smtClean="0">
              <a:latin typeface="Helvetica" pitchFamily="34" charset="0"/>
            </a:endParaRPr>
          </a:p>
          <a:p>
            <a:pPr algn="just" eaLnBrk="1" hangingPunct="1">
              <a:lnSpc>
                <a:spcPct val="80000"/>
              </a:lnSpc>
              <a:spcBef>
                <a:spcPct val="20000"/>
              </a:spcBef>
            </a:pPr>
            <a:endParaRPr lang="en-US" sz="1200" dirty="0">
              <a:latin typeface="Helvetica" pitchFamily="34" charset="0"/>
            </a:endParaRPr>
          </a:p>
          <a:p>
            <a:pPr algn="just" eaLnBrk="1" hangingPunct="1">
              <a:lnSpc>
                <a:spcPct val="80000"/>
              </a:lnSpc>
              <a:spcBef>
                <a:spcPct val="20000"/>
              </a:spcBef>
            </a:pPr>
            <a:r>
              <a:rPr lang="en-US" sz="1200" dirty="0" smtClean="0">
                <a:latin typeface="Helvetica" pitchFamily="34" charset="0"/>
              </a:rPr>
              <a:t>The Wheel mark (Mark of Conformity) is the European regulatory marking of all marine equipment, as defined in the Marine Equipment Directive, 96/98/EC, to be placed onboard community ships </a:t>
            </a:r>
            <a:r>
              <a:rPr lang="es-ES" sz="1200" dirty="0" smtClean="0">
                <a:latin typeface="Helvetica" pitchFamily="34" charset="0"/>
              </a:rPr>
              <a:t>.</a:t>
            </a:r>
            <a:endParaRPr lang="es-ES" sz="1200" dirty="0">
              <a:latin typeface="Helvetica" pitchFamily="34" charset="0"/>
            </a:endParaRPr>
          </a:p>
        </p:txBody>
      </p:sp>
      <p:pic>
        <p:nvPicPr>
          <p:cNvPr id="12" name="Picture 2" descr="O:\logo\logo_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2796211"/>
            <a:ext cx="1486404" cy="64807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O:\logo\9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836712"/>
            <a:ext cx="803833" cy="79220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O:\logo\14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1712231"/>
            <a:ext cx="803833" cy="7516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logo\ema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856" y="3771647"/>
            <a:ext cx="743536" cy="83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44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3931"/>
                                        </p:tgtEl>
                                        <p:attrNameLst>
                                          <p:attrName>style.visibility</p:attrName>
                                        </p:attrNameLst>
                                      </p:cBhvr>
                                      <p:to>
                                        <p:strVal val="visible"/>
                                      </p:to>
                                    </p:set>
                                    <p:animEffect transition="in" filter="fade">
                                      <p:cBhvr>
                                        <p:cTn id="7" dur="1000"/>
                                        <p:tgtEl>
                                          <p:spTgt spid="123931"/>
                                        </p:tgtEl>
                                      </p:cBhvr>
                                    </p:animEffect>
                                    <p:anim calcmode="lin" valueType="num">
                                      <p:cBhvr>
                                        <p:cTn id="8" dur="1000" fill="hold"/>
                                        <p:tgtEl>
                                          <p:spTgt spid="123931"/>
                                        </p:tgtEl>
                                        <p:attrNameLst>
                                          <p:attrName>ppt_x</p:attrName>
                                        </p:attrNameLst>
                                      </p:cBhvr>
                                      <p:tavLst>
                                        <p:tav tm="0">
                                          <p:val>
                                            <p:strVal val="#ppt_x"/>
                                          </p:val>
                                        </p:tav>
                                        <p:tav tm="100000">
                                          <p:val>
                                            <p:strVal val="#ppt_x"/>
                                          </p:val>
                                        </p:tav>
                                      </p:tavLst>
                                    </p:anim>
                                    <p:anim calcmode="lin" valueType="num">
                                      <p:cBhvr>
                                        <p:cTn id="9" dur="1000" fill="hold"/>
                                        <p:tgtEl>
                                          <p:spTgt spid="1239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487841" y="0"/>
            <a:ext cx="8230138" cy="1142735"/>
          </a:xfrm>
        </p:spPr>
        <p:txBody>
          <a:bodyPr/>
          <a:lstStyle/>
          <a:p>
            <a:pPr algn="l" eaLnBrk="1" hangingPunct="1"/>
            <a:r>
              <a:rPr lang="es-ES_tradnl" smtClean="0">
                <a:ea typeface="ＭＳ Ｐゴシック" pitchFamily="34" charset="-128"/>
              </a:rPr>
              <a:t>CERTIFICATES</a:t>
            </a:r>
            <a:endParaRPr lang="es-ES_tradnl" sz="2000" smtClean="0">
              <a:ea typeface="ＭＳ Ｐゴシック" pitchFamily="34" charset="-128"/>
            </a:endParaRPr>
          </a:p>
        </p:txBody>
      </p:sp>
      <p:pic>
        <p:nvPicPr>
          <p:cNvPr id="12596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980728"/>
            <a:ext cx="1279407" cy="71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2420888"/>
            <a:ext cx="1158455" cy="69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3717032"/>
            <a:ext cx="1112762" cy="7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0848" y="5445224"/>
            <a:ext cx="1196343" cy="2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Rectangle 3"/>
          <p:cNvSpPr txBox="1">
            <a:spLocks noChangeArrowheads="1"/>
          </p:cNvSpPr>
          <p:nvPr/>
        </p:nvSpPr>
        <p:spPr bwMode="auto">
          <a:xfrm>
            <a:off x="3995936" y="980728"/>
            <a:ext cx="5163233"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eaLnBrk="1" hangingPunct="1">
              <a:spcBef>
                <a:spcPct val="20000"/>
              </a:spcBef>
            </a:pPr>
            <a:r>
              <a:rPr lang="en-US" sz="1200" dirty="0">
                <a:latin typeface="Helvetica" pitchFamily="34" charset="0"/>
              </a:rPr>
              <a:t>The GREENGUARD Environmental Institute (GEI) has established performance based standards to define goods with low chemical and particle emissions for use indoors, primarily building materials, interior furnishings, furniture, cleaning and maintenance products, electronic equipment, and personal care products. </a:t>
            </a:r>
          </a:p>
          <a:p>
            <a:pPr eaLnBrk="1" hangingPunct="1">
              <a:spcBef>
                <a:spcPct val="20000"/>
              </a:spcBef>
            </a:pPr>
            <a:endParaRPr lang="en-US" sz="1200" dirty="0">
              <a:latin typeface="Helvetica" pitchFamily="34" charset="0"/>
            </a:endParaRPr>
          </a:p>
          <a:p>
            <a:pPr eaLnBrk="1" hangingPunct="1">
              <a:spcBef>
                <a:spcPct val="20000"/>
              </a:spcBef>
            </a:pPr>
            <a:endParaRPr lang="en-US" sz="1200" dirty="0">
              <a:latin typeface="Helvetica" pitchFamily="34" charset="0"/>
            </a:endParaRPr>
          </a:p>
          <a:p>
            <a:pPr eaLnBrk="1" hangingPunct="1">
              <a:spcBef>
                <a:spcPct val="20000"/>
              </a:spcBef>
            </a:pPr>
            <a:r>
              <a:rPr lang="en-US" sz="1200" dirty="0">
                <a:latin typeface="Helvetica" pitchFamily="34" charset="0"/>
              </a:rPr>
              <a:t>GREENGUARD Children &amp; Schools Certification </a:t>
            </a:r>
            <a:r>
              <a:rPr lang="en-US" sz="1200" dirty="0" smtClean="0">
                <a:latin typeface="Helvetica" pitchFamily="34" charset="0"/>
              </a:rPr>
              <a:t>program's </a:t>
            </a:r>
            <a:r>
              <a:rPr lang="en-US" sz="1200" dirty="0">
                <a:latin typeface="Helvetica" pitchFamily="34" charset="0"/>
              </a:rPr>
              <a:t>for testing chemical emissions from building products used in schools, offices and other sensitive environments.  </a:t>
            </a:r>
            <a:endParaRPr lang="en-US" sz="1200" dirty="0" smtClean="0">
              <a:latin typeface="Helvetica" pitchFamily="34" charset="0"/>
            </a:endParaRPr>
          </a:p>
          <a:p>
            <a:pPr eaLnBrk="1" hangingPunct="1">
              <a:spcBef>
                <a:spcPct val="20000"/>
              </a:spcBef>
            </a:pPr>
            <a:r>
              <a:rPr lang="en-US" sz="1200" dirty="0" smtClean="0">
                <a:latin typeface="Helvetica" pitchFamily="34" charset="0"/>
              </a:rPr>
              <a:t>This certification helps to get points to obtain the </a:t>
            </a:r>
            <a:r>
              <a:rPr lang="en-US" sz="1200" b="1" dirty="0" err="1" smtClean="0">
                <a:latin typeface="Helvetica" pitchFamily="34" charset="0"/>
              </a:rPr>
              <a:t>Leed</a:t>
            </a:r>
            <a:r>
              <a:rPr lang="en-US" sz="1200" dirty="0" smtClean="0">
                <a:latin typeface="Helvetica" pitchFamily="34" charset="0"/>
              </a:rPr>
              <a:t> certification.</a:t>
            </a:r>
            <a:endParaRPr lang="en-US" sz="1200" dirty="0">
              <a:latin typeface="Helvetica" pitchFamily="34" charset="0"/>
            </a:endParaRPr>
          </a:p>
          <a:p>
            <a:pPr algn="just" eaLnBrk="1" hangingPunct="1">
              <a:spcBef>
                <a:spcPct val="20000"/>
              </a:spcBef>
            </a:pPr>
            <a:endParaRPr lang="en-US" sz="1200" dirty="0">
              <a:latin typeface="Helvetica" pitchFamily="34" charset="0"/>
            </a:endParaRPr>
          </a:p>
          <a:p>
            <a:pPr algn="just" eaLnBrk="1" hangingPunct="1">
              <a:spcBef>
                <a:spcPct val="20000"/>
              </a:spcBef>
            </a:pPr>
            <a:endParaRPr lang="en-US" sz="1200" dirty="0">
              <a:latin typeface="Helvetica" pitchFamily="34" charset="0"/>
            </a:endParaRPr>
          </a:p>
          <a:p>
            <a:pPr algn="just" eaLnBrk="1" hangingPunct="1">
              <a:spcBef>
                <a:spcPct val="20000"/>
              </a:spcBef>
            </a:pPr>
            <a:r>
              <a:rPr lang="en-US" sz="1200" dirty="0" smtClean="0">
                <a:latin typeface="Helvetica" pitchFamily="34" charset="0"/>
              </a:rPr>
              <a:t>The </a:t>
            </a:r>
            <a:r>
              <a:rPr lang="en-US" sz="1200" dirty="0" err="1">
                <a:latin typeface="Helvetica" pitchFamily="34" charset="0"/>
              </a:rPr>
              <a:t>Oeko</a:t>
            </a:r>
            <a:r>
              <a:rPr lang="en-US" sz="1200" dirty="0">
                <a:latin typeface="Helvetica" pitchFamily="34" charset="0"/>
              </a:rPr>
              <a:t>-Tex® Standard 100</a:t>
            </a:r>
            <a:r>
              <a:rPr lang="en-US" sz="1200" u="sng" dirty="0">
                <a:latin typeface="Helvetica" pitchFamily="34" charset="0"/>
              </a:rPr>
              <a:t> </a:t>
            </a:r>
            <a:r>
              <a:rPr lang="en-US" sz="1200" dirty="0">
                <a:latin typeface="Helvetica" pitchFamily="34" charset="0"/>
              </a:rPr>
              <a:t>provides the textile and clothing industry with a globally uniform standard for the objective assessment of harmful substances for the first time. Raw materials, intermediate and end products at all stages of processing throughout the manufacturing chain, including accessories, are tested and certified. </a:t>
            </a:r>
          </a:p>
          <a:p>
            <a:pPr eaLnBrk="1" hangingPunct="1">
              <a:spcBef>
                <a:spcPct val="20000"/>
              </a:spcBef>
            </a:pPr>
            <a:endParaRPr lang="en-US" sz="1200" b="1" dirty="0" smtClean="0">
              <a:latin typeface="Helvetica" pitchFamily="34" charset="0"/>
            </a:endParaRPr>
          </a:p>
          <a:p>
            <a:pPr eaLnBrk="1" hangingPunct="1">
              <a:spcBef>
                <a:spcPct val="20000"/>
              </a:spcBef>
            </a:pPr>
            <a:endParaRPr lang="en-US" sz="1200" b="1" dirty="0">
              <a:latin typeface="Helvetica" pitchFamily="34" charset="0"/>
            </a:endParaRPr>
          </a:p>
          <a:p>
            <a:pPr eaLnBrk="1" hangingPunct="1">
              <a:spcBef>
                <a:spcPct val="20000"/>
              </a:spcBef>
            </a:pPr>
            <a:r>
              <a:rPr lang="en-US" sz="1200" dirty="0" smtClean="0">
                <a:latin typeface="Helvetica" pitchFamily="34" charset="0"/>
              </a:rPr>
              <a:t>This </a:t>
            </a:r>
            <a:r>
              <a:rPr lang="en-US" sz="1200" dirty="0">
                <a:latin typeface="Helvetica" pitchFamily="34" charset="0"/>
              </a:rPr>
              <a:t>is an in-house ecological program that consists in:</a:t>
            </a:r>
          </a:p>
          <a:p>
            <a:pPr eaLnBrk="1" hangingPunct="1">
              <a:spcBef>
                <a:spcPct val="20000"/>
              </a:spcBef>
              <a:buFontTx/>
              <a:buChar char="•"/>
            </a:pPr>
            <a:r>
              <a:rPr lang="en-US" sz="1200" dirty="0" smtClean="0">
                <a:latin typeface="Helvetica" pitchFamily="34" charset="0"/>
              </a:rPr>
              <a:t> Recycling </a:t>
            </a:r>
            <a:r>
              <a:rPr lang="en-US" sz="1200" dirty="0">
                <a:latin typeface="Helvetica" pitchFamily="34" charset="0"/>
              </a:rPr>
              <a:t>of production remains produced during the manufacture </a:t>
            </a:r>
            <a:r>
              <a:rPr lang="en-US" sz="1200" dirty="0" smtClean="0">
                <a:latin typeface="Helvetica" pitchFamily="34" charset="0"/>
              </a:rPr>
              <a:t>     process</a:t>
            </a:r>
            <a:r>
              <a:rPr lang="en-US" sz="1200" dirty="0">
                <a:latin typeface="Helvetica" pitchFamily="34" charset="0"/>
              </a:rPr>
              <a:t>.</a:t>
            </a:r>
          </a:p>
          <a:p>
            <a:pPr eaLnBrk="1" hangingPunct="1">
              <a:spcBef>
                <a:spcPct val="20000"/>
              </a:spcBef>
              <a:buFontTx/>
              <a:buChar char="•"/>
            </a:pPr>
            <a:r>
              <a:rPr lang="en-US" sz="1200" dirty="0" smtClean="0">
                <a:latin typeface="Helvetica" pitchFamily="34" charset="0"/>
              </a:rPr>
              <a:t> Production </a:t>
            </a:r>
            <a:r>
              <a:rPr lang="en-US" sz="1200" dirty="0">
                <a:latin typeface="Helvetica" pitchFamily="34" charset="0"/>
              </a:rPr>
              <a:t>or re-usable packing material</a:t>
            </a:r>
          </a:p>
          <a:p>
            <a:pPr eaLnBrk="1" hangingPunct="1">
              <a:spcBef>
                <a:spcPct val="20000"/>
              </a:spcBef>
              <a:buFontTx/>
              <a:buChar char="•"/>
            </a:pPr>
            <a:r>
              <a:rPr lang="en-US" sz="1200" dirty="0" smtClean="0">
                <a:latin typeface="Helvetica" pitchFamily="34" charset="0"/>
              </a:rPr>
              <a:t> Adding </a:t>
            </a:r>
            <a:r>
              <a:rPr lang="en-US" sz="1200" dirty="0">
                <a:latin typeface="Helvetica" pitchFamily="34" charset="0"/>
              </a:rPr>
              <a:t>recycled material to floor and wall covering products</a:t>
            </a:r>
            <a:r>
              <a:rPr lang="en-GB" sz="1200" dirty="0">
                <a:latin typeface="Helvetica" pitchFamily="34" charset="0"/>
              </a:rPr>
              <a:t>.</a:t>
            </a:r>
            <a:endParaRPr lang="es-ES" sz="1200" dirty="0">
              <a:latin typeface="Helvetica" pitchFamily="34" charset="0"/>
            </a:endParaRPr>
          </a:p>
          <a:p>
            <a:pPr algn="just" eaLnBrk="1" hangingPunct="1">
              <a:lnSpc>
                <a:spcPct val="80000"/>
              </a:lnSpc>
              <a:spcBef>
                <a:spcPct val="20000"/>
              </a:spcBef>
            </a:pPr>
            <a:endParaRPr lang="es-ES" sz="1300" dirty="0">
              <a:latin typeface="Futura Lt BT" charset="0"/>
            </a:endParaRPr>
          </a:p>
        </p:txBody>
      </p:sp>
    </p:spTree>
    <p:extLst>
      <p:ext uri="{BB962C8B-B14F-4D97-AF65-F5344CB8AC3E}">
        <p14:creationId xmlns:p14="http://schemas.microsoft.com/office/powerpoint/2010/main" val="3678840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5961"/>
                                        </p:tgtEl>
                                        <p:attrNameLst>
                                          <p:attrName>style.visibility</p:attrName>
                                        </p:attrNameLst>
                                      </p:cBhvr>
                                      <p:to>
                                        <p:strVal val="visible"/>
                                      </p:to>
                                    </p:set>
                                    <p:animEffect transition="in" filter="fade">
                                      <p:cBhvr>
                                        <p:cTn id="7" dur="1000"/>
                                        <p:tgtEl>
                                          <p:spTgt spid="125961"/>
                                        </p:tgtEl>
                                      </p:cBhvr>
                                    </p:animEffect>
                                    <p:anim calcmode="lin" valueType="num">
                                      <p:cBhvr>
                                        <p:cTn id="8" dur="1000" fill="hold"/>
                                        <p:tgtEl>
                                          <p:spTgt spid="125961"/>
                                        </p:tgtEl>
                                        <p:attrNameLst>
                                          <p:attrName>ppt_x</p:attrName>
                                        </p:attrNameLst>
                                      </p:cBhvr>
                                      <p:tavLst>
                                        <p:tav tm="0">
                                          <p:val>
                                            <p:strVal val="#ppt_x"/>
                                          </p:val>
                                        </p:tav>
                                        <p:tav tm="100000">
                                          <p:val>
                                            <p:strVal val="#ppt_x"/>
                                          </p:val>
                                        </p:tav>
                                      </p:tavLst>
                                    </p:anim>
                                    <p:anim calcmode="lin" valueType="num">
                                      <p:cBhvr>
                                        <p:cTn id="9" dur="1000" fill="hold"/>
                                        <p:tgtEl>
                                          <p:spTgt spid="12596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25962"/>
                                        </p:tgtEl>
                                        <p:attrNameLst>
                                          <p:attrName>style.visibility</p:attrName>
                                        </p:attrNameLst>
                                      </p:cBhvr>
                                      <p:to>
                                        <p:strVal val="visible"/>
                                      </p:to>
                                    </p:set>
                                    <p:animEffect transition="in" filter="fade">
                                      <p:cBhvr>
                                        <p:cTn id="14" dur="1000"/>
                                        <p:tgtEl>
                                          <p:spTgt spid="125962"/>
                                        </p:tgtEl>
                                      </p:cBhvr>
                                    </p:animEffect>
                                    <p:anim calcmode="lin" valueType="num">
                                      <p:cBhvr>
                                        <p:cTn id="15" dur="1000" fill="hold"/>
                                        <p:tgtEl>
                                          <p:spTgt spid="125962"/>
                                        </p:tgtEl>
                                        <p:attrNameLst>
                                          <p:attrName>ppt_x</p:attrName>
                                        </p:attrNameLst>
                                      </p:cBhvr>
                                      <p:tavLst>
                                        <p:tav tm="0">
                                          <p:val>
                                            <p:strVal val="#ppt_x"/>
                                          </p:val>
                                        </p:tav>
                                        <p:tav tm="100000">
                                          <p:val>
                                            <p:strVal val="#ppt_x"/>
                                          </p:val>
                                        </p:tav>
                                      </p:tavLst>
                                    </p:anim>
                                    <p:anim calcmode="lin" valueType="num">
                                      <p:cBhvr>
                                        <p:cTn id="16" dur="1000" fill="hold"/>
                                        <p:tgtEl>
                                          <p:spTgt spid="12596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25963"/>
                                        </p:tgtEl>
                                        <p:attrNameLst>
                                          <p:attrName>style.visibility</p:attrName>
                                        </p:attrNameLst>
                                      </p:cBhvr>
                                      <p:to>
                                        <p:strVal val="visible"/>
                                      </p:to>
                                    </p:set>
                                    <p:animEffect transition="in" filter="fade">
                                      <p:cBhvr>
                                        <p:cTn id="21" dur="1000"/>
                                        <p:tgtEl>
                                          <p:spTgt spid="125963"/>
                                        </p:tgtEl>
                                      </p:cBhvr>
                                    </p:animEffect>
                                    <p:anim calcmode="lin" valueType="num">
                                      <p:cBhvr>
                                        <p:cTn id="22" dur="1000" fill="hold"/>
                                        <p:tgtEl>
                                          <p:spTgt spid="125963"/>
                                        </p:tgtEl>
                                        <p:attrNameLst>
                                          <p:attrName>ppt_x</p:attrName>
                                        </p:attrNameLst>
                                      </p:cBhvr>
                                      <p:tavLst>
                                        <p:tav tm="0">
                                          <p:val>
                                            <p:strVal val="#ppt_x"/>
                                          </p:val>
                                        </p:tav>
                                        <p:tav tm="100000">
                                          <p:val>
                                            <p:strVal val="#ppt_x"/>
                                          </p:val>
                                        </p:tav>
                                      </p:tavLst>
                                    </p:anim>
                                    <p:anim calcmode="lin" valueType="num">
                                      <p:cBhvr>
                                        <p:cTn id="23" dur="1000" fill="hold"/>
                                        <p:tgtEl>
                                          <p:spTgt spid="125963"/>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25964"/>
                                        </p:tgtEl>
                                        <p:attrNameLst>
                                          <p:attrName>style.visibility</p:attrName>
                                        </p:attrNameLst>
                                      </p:cBhvr>
                                      <p:to>
                                        <p:strVal val="visible"/>
                                      </p:to>
                                    </p:set>
                                    <p:animEffect transition="in" filter="fade">
                                      <p:cBhvr>
                                        <p:cTn id="28" dur="1000"/>
                                        <p:tgtEl>
                                          <p:spTgt spid="125964"/>
                                        </p:tgtEl>
                                      </p:cBhvr>
                                    </p:animEffect>
                                    <p:anim calcmode="lin" valueType="num">
                                      <p:cBhvr>
                                        <p:cTn id="29" dur="1000" fill="hold"/>
                                        <p:tgtEl>
                                          <p:spTgt spid="125964"/>
                                        </p:tgtEl>
                                        <p:attrNameLst>
                                          <p:attrName>ppt_x</p:attrName>
                                        </p:attrNameLst>
                                      </p:cBhvr>
                                      <p:tavLst>
                                        <p:tav tm="0">
                                          <p:val>
                                            <p:strVal val="#ppt_x"/>
                                          </p:val>
                                        </p:tav>
                                        <p:tav tm="100000">
                                          <p:val>
                                            <p:strVal val="#ppt_x"/>
                                          </p:val>
                                        </p:tav>
                                      </p:tavLst>
                                    </p:anim>
                                    <p:anim calcmode="lin" valueType="num">
                                      <p:cBhvr>
                                        <p:cTn id="30" dur="1000" fill="hold"/>
                                        <p:tgtEl>
                                          <p:spTgt spid="1259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TotalTime>
  <Words>675</Words>
  <Application>Microsoft Office PowerPoint</Application>
  <PresentationFormat>Presentación en pantalla (4:3)</PresentationFormat>
  <Paragraphs>168</Paragraphs>
  <Slides>35</Slides>
  <Notes>19</Notes>
  <HiddenSlides>0</HiddenSlides>
  <MMClips>0</MMClips>
  <ScaleCrop>false</ScaleCrop>
  <HeadingPairs>
    <vt:vector size="4" baseType="variant">
      <vt:variant>
        <vt:lpstr>Tema</vt:lpstr>
      </vt:variant>
      <vt:variant>
        <vt:i4>1</vt:i4>
      </vt:variant>
      <vt:variant>
        <vt:lpstr>Títulos de diapositiva</vt:lpstr>
      </vt:variant>
      <vt:variant>
        <vt:i4>35</vt:i4>
      </vt:variant>
    </vt:vector>
  </HeadingPairs>
  <TitlesOfParts>
    <vt:vector size="36" baseType="lpstr">
      <vt:lpstr>Tema de Office</vt:lpstr>
      <vt:lpstr>Presentación de PowerPoint</vt:lpstr>
      <vt:lpstr>Presentación de PowerPoint</vt:lpstr>
      <vt:lpstr>BRAND</vt:lpstr>
      <vt:lpstr>MATERIAL</vt:lpstr>
      <vt:lpstr>MATERIAL – RANGE </vt:lpstr>
      <vt:lpstr>APPLICATIONS</vt:lpstr>
      <vt:lpstr>CERTIFICATES</vt:lpstr>
      <vt:lpstr>CERTIFICATES</vt:lpstr>
      <vt:lpstr>CERTIFICATES</vt:lpstr>
      <vt:lpstr>Added Value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REFERENCES </vt:lpstr>
      <vt:lpstr>REFERENCES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Victor Saona</dc:creator>
  <cp:lastModifiedBy>Victor Saona</cp:lastModifiedBy>
  <cp:revision>59</cp:revision>
  <dcterms:created xsi:type="dcterms:W3CDTF">2011-05-16T11:15:33Z</dcterms:created>
  <dcterms:modified xsi:type="dcterms:W3CDTF">2012-05-29T10:50:24Z</dcterms:modified>
</cp:coreProperties>
</file>